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8"/>
  </p:notesMasterIdLst>
  <p:sldIdLst>
    <p:sldId id="256" r:id="rId2"/>
    <p:sldId id="284" r:id="rId3"/>
    <p:sldId id="297" r:id="rId4"/>
    <p:sldId id="285" r:id="rId5"/>
    <p:sldId id="289" r:id="rId6"/>
    <p:sldId id="287" r:id="rId7"/>
    <p:sldId id="299" r:id="rId8"/>
    <p:sldId id="298" r:id="rId9"/>
    <p:sldId id="290" r:id="rId10"/>
    <p:sldId id="293" r:id="rId11"/>
    <p:sldId id="295" r:id="rId12"/>
    <p:sldId id="267" r:id="rId13"/>
    <p:sldId id="268" r:id="rId14"/>
    <p:sldId id="269" r:id="rId15"/>
    <p:sldId id="270" r:id="rId16"/>
    <p:sldId id="292" r:id="rId17"/>
    <p:sldId id="301" r:id="rId18"/>
    <p:sldId id="286" r:id="rId19"/>
    <p:sldId id="302" r:id="rId20"/>
    <p:sldId id="303" r:id="rId21"/>
    <p:sldId id="273" r:id="rId22"/>
    <p:sldId id="274" r:id="rId23"/>
    <p:sldId id="275" r:id="rId24"/>
    <p:sldId id="276" r:id="rId25"/>
    <p:sldId id="277" r:id="rId26"/>
    <p:sldId id="300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7B1A3E-AD1A-42D2-A5DC-CDD89D675525}">
  <a:tblStyle styleId="{6B7B1A3E-AD1A-42D2-A5DC-CDD89D67552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7EB"/>
          </a:solidFill>
        </a:fill>
      </a:tcStyle>
    </a:wholeTbl>
    <a:band1H>
      <a:tcTxStyle/>
      <a:tcStyle>
        <a:tcBdr/>
        <a:fill>
          <a:solidFill>
            <a:srgbClr val="CACCD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CD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84959"/>
  </p:normalViewPr>
  <p:slideViewPr>
    <p:cSldViewPr snapToGrid="0">
      <p:cViewPr>
        <p:scale>
          <a:sx n="111" d="100"/>
          <a:sy n="111" d="100"/>
        </p:scale>
        <p:origin x="80" y="128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ab31ee51a_9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4ab31ee51a_9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200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ab31ee51a_9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4ab31ee51a_9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68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ab31ee51a_5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09" name="Google Shape;209;g4ab31ee51a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8349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ab31ee51a_5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231" name="Google Shape;231;g4ab31ee51a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7219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ab31ee51a_5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4ab31ee51a_5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75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ab31ee51a_9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4ab31ee51a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772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545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ab31ee51a_9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327" name="Google Shape;327;g4ab31ee51a_9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8022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ab31ee51a_9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4ab31ee51a_9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5291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ab31ee51a_9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4ab31ee51a_9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00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tuation Analysi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BBE7B4-CADF-1B49-B094-2B17BF0B6F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624"/>
            <a:ext cx="12191451" cy="6701247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14466D59-C8EF-534B-8B66-B86AD6F4E2A5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0" y="4100605"/>
            <a:ext cx="5760000" cy="828000"/>
          </a:xfrm>
          <a:prstGeom prst="rect">
            <a:avLst/>
          </a:prstGeom>
          <a:solidFill>
            <a:schemeClr val="accent1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lIns="144000" tIns="108000" rIns="144259" bIns="108000" anchor="b"/>
          <a:lstStyle>
            <a:lvl1pPr marL="0" indent="0" algn="l" defTabSz="1800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  <a:def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KaiTi" panose="02010609060101010101" pitchFamily="49" charset="-122"/>
                <a:cs typeface="+mn-cs"/>
              </a:defRPr>
            </a:lvl1pPr>
          </a:lstStyle>
          <a:p>
            <a:pPr lvl="0"/>
            <a:r>
              <a:rPr lang="en-GB" noProof="0" dirty="0"/>
              <a:t>Presentation to [Name of Client]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9B3B66-8E7C-504F-AF54-37F705560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" y="4928604"/>
            <a:ext cx="5759450" cy="12239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CF192-62A9-754E-8170-5CBC017F5E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5575" y="-2624"/>
            <a:ext cx="2400300" cy="6680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tuation Analysi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CCA5C-2956-4F45-9841-D38A5BE95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8" y="781050"/>
            <a:ext cx="10541000" cy="37594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21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cutive Summar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DADEF41C-CDC6-B941-850C-A4BC1827AE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BEF22FA-EC63-254F-9796-615BEE724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8" y="781050"/>
            <a:ext cx="10541000" cy="37594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618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cutive Summar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435F7204-A1DB-E94A-BE3B-3D58B62CF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A0468C4-2B04-DA44-876E-863A806BE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8" y="781050"/>
            <a:ext cx="10541000" cy="37594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37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tuation Analysis">
  <p:cSld name="2_Situation Analysi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128588" y="781050"/>
            <a:ext cx="10541000" cy="37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972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">
            <a:extLst>
              <a:ext uri="{FF2B5EF4-FFF2-40B4-BE49-F238E27FC236}">
                <a16:creationId xmlns:a16="http://schemas.microsoft.com/office/drawing/2014/main" id="{28D665FB-3BC1-574A-BA9E-72255591FBE6}"/>
              </a:ext>
            </a:extLst>
          </p:cNvPr>
          <p:cNvSpPr/>
          <p:nvPr userDrawn="1"/>
        </p:nvSpPr>
        <p:spPr>
          <a:xfrm>
            <a:off x="2652327" y="6704376"/>
            <a:ext cx="7750629" cy="16459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7303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0" y="6704376"/>
            <a:ext cx="7750629" cy="16459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7303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4" r:id="rId3"/>
    <p:sldLayoutId id="2147483655" r:id="rId4"/>
    <p:sldLayoutId id="214748365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D79265-F39E-CC4B-B4B7-5820ACBE7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00604"/>
            <a:ext cx="5760000" cy="828000"/>
          </a:xfrm>
        </p:spPr>
        <p:txBody>
          <a:bodyPr/>
          <a:lstStyle/>
          <a:p>
            <a:pPr algn="ctr"/>
            <a:r>
              <a:rPr lang="en-GB" dirty="0"/>
              <a:t>Group 5</a:t>
            </a:r>
          </a:p>
          <a:p>
            <a:pPr algn="ctr"/>
            <a:r>
              <a:rPr lang="en-GB" dirty="0"/>
              <a:t>Becky | Lawrence | Tony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041AE-29ED-D441-9CA7-F33EE631A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GB" sz="2400" b="1" dirty="0"/>
              <a:t>Intelligence from reviews: the fundamental for 5 star restaurants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– </a:t>
            </a:r>
            <a:r>
              <a:rPr lang="en-HK" dirty="0"/>
              <a:t>Time-period Analysis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Do people rate higher during festival period?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943FFEC-8281-154B-A41E-DF3282F33E6E}"/>
              </a:ext>
            </a:extLst>
          </p:cNvPr>
          <p:cNvSpPr/>
          <p:nvPr/>
        </p:nvSpPr>
        <p:spPr>
          <a:xfrm>
            <a:off x="1461184" y="1482091"/>
            <a:ext cx="2494591" cy="991055"/>
          </a:xfrm>
          <a:prstGeom prst="homePlat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Original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endParaRPr lang="en-GB" sz="1800" dirty="0"/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5B53DAA8-3B9E-F245-8850-5208909E9305}"/>
              </a:ext>
            </a:extLst>
          </p:cNvPr>
          <p:cNvSpPr/>
          <p:nvPr/>
        </p:nvSpPr>
        <p:spPr>
          <a:xfrm>
            <a:off x="4603766" y="1482091"/>
            <a:ext cx="2494591" cy="991055"/>
          </a:xfrm>
          <a:prstGeom prst="homePlat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Festival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endParaRPr lang="en-GB" sz="1800" dirty="0"/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C5F9F93F-5ECD-9E4B-B03B-EA54687D1F91}"/>
              </a:ext>
            </a:extLst>
          </p:cNvPr>
          <p:cNvSpPr/>
          <p:nvPr/>
        </p:nvSpPr>
        <p:spPr>
          <a:xfrm>
            <a:off x="7746348" y="1482091"/>
            <a:ext cx="2494591" cy="991055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Compare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average</a:t>
            </a:r>
            <a:r>
              <a:rPr lang="zh-CN" altLang="en-US" sz="1800" dirty="0"/>
              <a:t> </a:t>
            </a:r>
            <a:r>
              <a:rPr lang="en-US" altLang="zh-CN" sz="1800" dirty="0"/>
              <a:t>rating</a:t>
            </a:r>
            <a:endParaRPr lang="en-GB" sz="1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D7D686A-C14D-DE40-80EF-7ABE2297D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99151"/>
              </p:ext>
            </p:extLst>
          </p:nvPr>
        </p:nvGraphicFramePr>
        <p:xfrm>
          <a:off x="1461184" y="3097383"/>
          <a:ext cx="8779755" cy="24513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1484">
                  <a:extLst>
                    <a:ext uri="{9D8B030D-6E8A-4147-A177-3AD203B41FA5}">
                      <a16:colId xmlns:a16="http://schemas.microsoft.com/office/drawing/2014/main" val="2841960725"/>
                    </a:ext>
                  </a:extLst>
                </a:gridCol>
                <a:gridCol w="2874781">
                  <a:extLst>
                    <a:ext uri="{9D8B030D-6E8A-4147-A177-3AD203B41FA5}">
                      <a16:colId xmlns:a16="http://schemas.microsoft.com/office/drawing/2014/main" val="3945058503"/>
                    </a:ext>
                  </a:extLst>
                </a:gridCol>
                <a:gridCol w="2693490">
                  <a:extLst>
                    <a:ext uri="{9D8B030D-6E8A-4147-A177-3AD203B41FA5}">
                      <a16:colId xmlns:a16="http://schemas.microsoft.com/office/drawing/2014/main" val="2253084208"/>
                    </a:ext>
                  </a:extLst>
                </a:gridCol>
              </a:tblGrid>
              <a:tr h="911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chemeClr val="accent1"/>
                          </a:solidFill>
                        </a:rPr>
                        <a:t>Rate of negative review (stars &lt;= 3)</a:t>
                      </a:r>
                      <a:endParaRPr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chemeClr val="accent1"/>
                          </a:solidFill>
                        </a:rPr>
                        <a:t>Festival Data</a:t>
                      </a:r>
                      <a:endParaRPr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chemeClr val="accent1"/>
                          </a:solidFill>
                        </a:rPr>
                        <a:t>Original Data</a:t>
                      </a:r>
                      <a:endParaRPr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13042"/>
                  </a:ext>
                </a:extLst>
              </a:tr>
              <a:tr h="79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/>
                        <a:t>GRPG</a:t>
                      </a:r>
                      <a:endParaRPr sz="20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/>
                        <a:t>0.56</a:t>
                      </a:r>
                      <a:endParaRPr sz="20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/>
                        <a:t>0.47</a:t>
                      </a:r>
                      <a:endParaRPr sz="20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234815"/>
                  </a:ext>
                </a:extLst>
              </a:tr>
              <a:tr h="7401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/>
                        <a:t>LVB</a:t>
                      </a:r>
                      <a:endParaRPr sz="20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/>
                        <a:t>0.60</a:t>
                      </a:r>
                      <a:endParaRPr sz="20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/>
                        <a:t>0.53</a:t>
                      </a:r>
                      <a:endParaRPr sz="2000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674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909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– </a:t>
            </a:r>
            <a:r>
              <a:rPr lang="en-HK" dirty="0"/>
              <a:t>Time-period Analysis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Why?? -- Words that are frequently mentioned in negative reviews during festival period.</a:t>
            </a:r>
          </a:p>
        </p:txBody>
      </p:sp>
      <p:pic>
        <p:nvPicPr>
          <p:cNvPr id="6" name="Google Shape;171;p15">
            <a:extLst>
              <a:ext uri="{FF2B5EF4-FFF2-40B4-BE49-F238E27FC236}">
                <a16:creationId xmlns:a16="http://schemas.microsoft.com/office/drawing/2014/main" id="{739F1173-F0AF-2848-8D61-47E318440E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7"/>
          <a:stretch/>
        </p:blipFill>
        <p:spPr>
          <a:xfrm>
            <a:off x="136700" y="1309400"/>
            <a:ext cx="11826702" cy="45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2;p15">
            <a:extLst>
              <a:ext uri="{FF2B5EF4-FFF2-40B4-BE49-F238E27FC236}">
                <a16:creationId xmlns:a16="http://schemas.microsoft.com/office/drawing/2014/main" id="{DA25D71B-D24B-6042-99E8-A6678A72F87E}"/>
              </a:ext>
            </a:extLst>
          </p:cNvPr>
          <p:cNvSpPr/>
          <p:nvPr/>
        </p:nvSpPr>
        <p:spPr>
          <a:xfrm>
            <a:off x="347375" y="1759325"/>
            <a:ext cx="650100" cy="11991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3;p15">
            <a:extLst>
              <a:ext uri="{FF2B5EF4-FFF2-40B4-BE49-F238E27FC236}">
                <a16:creationId xmlns:a16="http://schemas.microsoft.com/office/drawing/2014/main" id="{179DC69C-6E57-EF4E-AF41-968CBC950741}"/>
              </a:ext>
            </a:extLst>
          </p:cNvPr>
          <p:cNvSpPr/>
          <p:nvPr/>
        </p:nvSpPr>
        <p:spPr>
          <a:xfrm>
            <a:off x="6293200" y="1759325"/>
            <a:ext cx="650100" cy="11991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39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GB"/>
              <a:t>3 – Classification </a:t>
            </a:r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Arial"/>
              <a:buNone/>
            </a:pP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2"/>
          </p:nvPr>
        </p:nvSpPr>
        <p:spPr>
          <a:xfrm>
            <a:off x="128588" y="781050"/>
            <a:ext cx="10541000" cy="37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Unsupervised Machine Learning to classify review content</a:t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750400" y="1481915"/>
            <a:ext cx="2983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Pre-processing</a:t>
            </a:r>
            <a:endParaRPr/>
          </a:p>
        </p:txBody>
      </p:sp>
      <p:sp>
        <p:nvSpPr>
          <p:cNvPr id="216" name="Google Shape;216;p22"/>
          <p:cNvSpPr txBox="1"/>
          <p:nvPr/>
        </p:nvSpPr>
        <p:spPr>
          <a:xfrm>
            <a:off x="750400" y="3269200"/>
            <a:ext cx="2983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Decide Topic Number</a:t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886264" y="2040232"/>
            <a:ext cx="381234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 data and exclude stopwords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corpus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 Document-term Matrix (DTM)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886264" y="3739059"/>
            <a:ext cx="381234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 LDA model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beta value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 top terms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different numbers of topics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the optimal number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22"/>
          <p:cNvGrpSpPr/>
          <p:nvPr/>
        </p:nvGrpSpPr>
        <p:grpSpPr>
          <a:xfrm>
            <a:off x="433137" y="1547446"/>
            <a:ext cx="181661" cy="3793988"/>
            <a:chOff x="433137" y="1547446"/>
            <a:chExt cx="181661" cy="3793988"/>
          </a:xfrm>
        </p:grpSpPr>
        <p:sp>
          <p:nvSpPr>
            <p:cNvPr id="220" name="Google Shape;220;p22"/>
            <p:cNvSpPr/>
            <p:nvPr/>
          </p:nvSpPr>
          <p:spPr>
            <a:xfrm>
              <a:off x="433137" y="1547446"/>
              <a:ext cx="176716" cy="17671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528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433137" y="3368953"/>
              <a:ext cx="176716" cy="17671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528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2" name="Google Shape;222;p22"/>
            <p:cNvCxnSpPr>
              <a:stCxn id="220" idx="4"/>
              <a:endCxn id="221" idx="0"/>
            </p:cNvCxnSpPr>
            <p:nvPr/>
          </p:nvCxnSpPr>
          <p:spPr>
            <a:xfrm>
              <a:off x="521495" y="1724162"/>
              <a:ext cx="0" cy="1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22"/>
            <p:cNvCxnSpPr/>
            <p:nvPr/>
          </p:nvCxnSpPr>
          <p:spPr>
            <a:xfrm>
              <a:off x="521495" y="3576977"/>
              <a:ext cx="0" cy="1644791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224" name="Google Shape;224;p22"/>
            <p:cNvSpPr/>
            <p:nvPr/>
          </p:nvSpPr>
          <p:spPr>
            <a:xfrm>
              <a:off x="438082" y="5164718"/>
              <a:ext cx="176716" cy="17671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528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22"/>
          <p:cNvSpPr txBox="1"/>
          <p:nvPr/>
        </p:nvSpPr>
        <p:spPr>
          <a:xfrm>
            <a:off x="834424" y="5099187"/>
            <a:ext cx="2983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 results</a:t>
            </a:r>
            <a:endParaRPr/>
          </a:p>
        </p:txBody>
      </p:sp>
      <p:pic>
        <p:nvPicPr>
          <p:cNvPr id="226" name="Google Shape;226;p22" descr="https://lh6.googleusercontent.com/mNCBuqXMfHsIMDQL991WHNYmYVoKy75w81XEcZMgUt0uyNIEXTaB5oCkfi9LzUQilX7w3F4WjxA64juwrJmDejU4vv5quyMx0-8zLP_JUdEf2f4ODlmEpMesJMSZWEe9H8XXtzl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541" y="1225874"/>
            <a:ext cx="7015964" cy="463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 descr="https://lh6.googleusercontent.com/kV2fQ4MyGLX9H6UcQ2S_uoy9pWEJ9ZcQdQyl-OMTeIlGwN6qKKqr8KxWxDYohWNFORc70O96JNWQ7tnKcZdPMr3QaR8EEo-YFkCnh8aZTpJGKFH4E7v3JvyBqJXbPnipk2uURvF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922" y="1258973"/>
            <a:ext cx="7098582" cy="4636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 descr="https://lh5.googleusercontent.com/9dkAGvL45iKzTejj5A4CTuHem69rUbMhQbZ233-0UcQHG28Nw9zkS76aRBqdkvdkWLqQ0zO_sFYEd6zJGsvy62Tw3myAf52DuOsXakl5UyTthb9aDedeAaXeG7s70P3Q2m7QTAth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9422" y="1258973"/>
            <a:ext cx="8030762" cy="4636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00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GB"/>
              <a:t>3 – Classification </a:t>
            </a:r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3"/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Arial"/>
              <a:buNone/>
            </a:pPr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body" idx="2"/>
          </p:nvPr>
        </p:nvSpPr>
        <p:spPr>
          <a:xfrm>
            <a:off x="128588" y="781050"/>
            <a:ext cx="10541000" cy="3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Unsupervised Machine Learning to classify review content</a:t>
            </a:r>
            <a:endParaRPr/>
          </a:p>
        </p:txBody>
      </p:sp>
      <p:pic>
        <p:nvPicPr>
          <p:cNvPr id="237" name="Google Shape;237;p23" descr="https://lh6.googleusercontent.com/i8NTGWN_c5zuzjmQL8M6gka9fmjIuc9CEFnJKUeCsdwfvlOJ4AWRy4dxDiYacerZJLc9i05-nRs4nXgpMz9z9jTaHauYptdW7SuruRRnnW2Fjq3JEue0cP00wtPA7qfEaF00XPgz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4203" y="1346452"/>
            <a:ext cx="7241214" cy="4636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3"/>
          <p:cNvGrpSpPr/>
          <p:nvPr/>
        </p:nvGrpSpPr>
        <p:grpSpPr>
          <a:xfrm>
            <a:off x="433137" y="1547446"/>
            <a:ext cx="181661" cy="3793988"/>
            <a:chOff x="433137" y="1547446"/>
            <a:chExt cx="181661" cy="3793988"/>
          </a:xfrm>
        </p:grpSpPr>
        <p:sp>
          <p:nvSpPr>
            <p:cNvPr id="239" name="Google Shape;239;p23"/>
            <p:cNvSpPr/>
            <p:nvPr/>
          </p:nvSpPr>
          <p:spPr>
            <a:xfrm>
              <a:off x="433137" y="1547446"/>
              <a:ext cx="176716" cy="17671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528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33137" y="3368953"/>
              <a:ext cx="176716" cy="17671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528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23"/>
            <p:cNvCxnSpPr>
              <a:stCxn id="239" idx="4"/>
              <a:endCxn id="240" idx="0"/>
            </p:cNvCxnSpPr>
            <p:nvPr/>
          </p:nvCxnSpPr>
          <p:spPr>
            <a:xfrm>
              <a:off x="521495" y="1724162"/>
              <a:ext cx="0" cy="1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42" name="Google Shape;242;p23"/>
            <p:cNvCxnSpPr/>
            <p:nvPr/>
          </p:nvCxnSpPr>
          <p:spPr>
            <a:xfrm>
              <a:off x="521495" y="3576977"/>
              <a:ext cx="0" cy="1644791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243" name="Google Shape;243;p23"/>
            <p:cNvSpPr/>
            <p:nvPr/>
          </p:nvSpPr>
          <p:spPr>
            <a:xfrm>
              <a:off x="438082" y="5164718"/>
              <a:ext cx="176716" cy="17671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528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23"/>
          <p:cNvSpPr txBox="1"/>
          <p:nvPr/>
        </p:nvSpPr>
        <p:spPr>
          <a:xfrm>
            <a:off x="750400" y="1481915"/>
            <a:ext cx="2983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Topics</a:t>
            </a:r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750400" y="3269200"/>
            <a:ext cx="2983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</a:t>
            </a:r>
            <a:endParaRPr/>
          </a:p>
        </p:txBody>
      </p:sp>
      <p:sp>
        <p:nvSpPr>
          <p:cNvPr id="246" name="Google Shape;246;p23"/>
          <p:cNvSpPr txBox="1"/>
          <p:nvPr/>
        </p:nvSpPr>
        <p:spPr>
          <a:xfrm>
            <a:off x="886264" y="2040232"/>
            <a:ext cx="381234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“Table, Order, Wait, Ask, Waiter” in Topic 6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About “Taking orders”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886265" y="3739059"/>
            <a:ext cx="361539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posterior probability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sentiment score of each review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Removing outliers</a:t>
            </a:r>
            <a:endParaRPr/>
          </a:p>
        </p:txBody>
      </p:sp>
      <p:sp>
        <p:nvSpPr>
          <p:cNvPr id="248" name="Google Shape;248;p23"/>
          <p:cNvSpPr txBox="1"/>
          <p:nvPr/>
        </p:nvSpPr>
        <p:spPr>
          <a:xfrm>
            <a:off x="834424" y="5099187"/>
            <a:ext cx="2983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 the results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6808763" y="2349305"/>
            <a:ext cx="1209822" cy="3077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10433541" y="2347816"/>
            <a:ext cx="1209822" cy="3077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Expectation</a:t>
            </a:r>
            <a:endParaRPr/>
          </a:p>
        </p:txBody>
      </p:sp>
      <p:sp>
        <p:nvSpPr>
          <p:cNvPr id="251" name="Google Shape;251;p23"/>
          <p:cNvSpPr txBox="1"/>
          <p:nvPr/>
        </p:nvSpPr>
        <p:spPr>
          <a:xfrm>
            <a:off x="6611815" y="3656957"/>
            <a:ext cx="1406770" cy="3077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&amp; Drinks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10433541" y="3655468"/>
            <a:ext cx="1209822" cy="3077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Desserts</a:t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6657440" y="5160018"/>
            <a:ext cx="1406770" cy="3077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Snacks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10433541" y="5158529"/>
            <a:ext cx="1255447" cy="3077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 Taking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842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Arial"/>
              <a:buNone/>
            </a:pPr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GB"/>
              <a:t>3 – Classification </a:t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 txBox="1">
            <a:spLocks noGrp="1"/>
          </p:cNvSpPr>
          <p:nvPr>
            <p:ph type="body" idx="2"/>
          </p:nvPr>
        </p:nvSpPr>
        <p:spPr>
          <a:xfrm>
            <a:off x="128588" y="781050"/>
            <a:ext cx="10541000" cy="3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Unsupervised Machine Learning to classify review content</a:t>
            </a:r>
            <a:endParaRPr/>
          </a:p>
        </p:txBody>
      </p:sp>
      <p:grpSp>
        <p:nvGrpSpPr>
          <p:cNvPr id="264" name="Google Shape;264;p24"/>
          <p:cNvGrpSpPr/>
          <p:nvPr/>
        </p:nvGrpSpPr>
        <p:grpSpPr>
          <a:xfrm>
            <a:off x="433137" y="1547446"/>
            <a:ext cx="176716" cy="3868616"/>
            <a:chOff x="433137" y="1547446"/>
            <a:chExt cx="176716" cy="3868616"/>
          </a:xfrm>
        </p:grpSpPr>
        <p:sp>
          <p:nvSpPr>
            <p:cNvPr id="265" name="Google Shape;265;p24"/>
            <p:cNvSpPr/>
            <p:nvPr/>
          </p:nvSpPr>
          <p:spPr>
            <a:xfrm>
              <a:off x="433137" y="1547446"/>
              <a:ext cx="176716" cy="17671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528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33137" y="3368953"/>
              <a:ext cx="176716" cy="176716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rgbClr val="0528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" name="Google Shape;267;p24"/>
            <p:cNvCxnSpPr>
              <a:stCxn id="265" idx="4"/>
              <a:endCxn id="266" idx="0"/>
            </p:cNvCxnSpPr>
            <p:nvPr/>
          </p:nvCxnSpPr>
          <p:spPr>
            <a:xfrm>
              <a:off x="521495" y="1724162"/>
              <a:ext cx="0" cy="1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8" name="Google Shape;268;p24"/>
            <p:cNvCxnSpPr/>
            <p:nvPr/>
          </p:nvCxnSpPr>
          <p:spPr>
            <a:xfrm>
              <a:off x="521495" y="3576977"/>
              <a:ext cx="0" cy="1839085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69" name="Google Shape;269;p24"/>
          <p:cNvSpPr txBox="1"/>
          <p:nvPr/>
        </p:nvSpPr>
        <p:spPr>
          <a:xfrm>
            <a:off x="750400" y="1482604"/>
            <a:ext cx="2983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</a:t>
            </a:r>
            <a:endParaRPr/>
          </a:p>
        </p:txBody>
      </p:sp>
      <p:sp>
        <p:nvSpPr>
          <p:cNvPr id="270" name="Google Shape;270;p24"/>
          <p:cNvSpPr txBox="1"/>
          <p:nvPr/>
        </p:nvSpPr>
        <p:spPr>
          <a:xfrm>
            <a:off x="886265" y="1952463"/>
            <a:ext cx="361539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posterior probability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sentiment score of each review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Removing outliers</a:t>
            </a:r>
            <a:endParaRPr/>
          </a:p>
        </p:txBody>
      </p:sp>
      <p:sp>
        <p:nvSpPr>
          <p:cNvPr id="271" name="Google Shape;271;p24"/>
          <p:cNvSpPr txBox="1"/>
          <p:nvPr/>
        </p:nvSpPr>
        <p:spPr>
          <a:xfrm>
            <a:off x="834424" y="3312591"/>
            <a:ext cx="2983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grpSp>
        <p:nvGrpSpPr>
          <p:cNvPr id="272" name="Google Shape;272;p24"/>
          <p:cNvGrpSpPr/>
          <p:nvPr/>
        </p:nvGrpSpPr>
        <p:grpSpPr>
          <a:xfrm>
            <a:off x="3348319" y="1612147"/>
            <a:ext cx="8572746" cy="4719300"/>
            <a:chOff x="3348319" y="1612147"/>
            <a:chExt cx="8572746" cy="4719300"/>
          </a:xfrm>
        </p:grpSpPr>
        <p:pic>
          <p:nvPicPr>
            <p:cNvPr id="273" name="Google Shape;273;p24" descr="https://lh3.googleusercontent.com/Zd-LFwEtCHBE4rZ8GESDccNjXSB1gMoR1XNFAK5ERRDTa2etolTFVP4pmVkJW7AURtjr1WQTwo_PMfisD0PPAGsRdVEaeljTlcU60IVfqpk6HCUiEezzOEiOM19dv8-XNMxTVxsI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45624" y="1612147"/>
              <a:ext cx="7575441" cy="42913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24"/>
            <p:cNvSpPr txBox="1"/>
            <p:nvPr/>
          </p:nvSpPr>
          <p:spPr>
            <a:xfrm>
              <a:off x="7272997" y="6023670"/>
              <a:ext cx="1209822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Service</a:t>
              </a:r>
              <a:endParaRPr/>
            </a:p>
          </p:txBody>
        </p:sp>
        <p:sp>
          <p:nvSpPr>
            <p:cNvPr id="275" name="Google Shape;275;p24"/>
            <p:cNvSpPr txBox="1"/>
            <p:nvPr/>
          </p:nvSpPr>
          <p:spPr>
            <a:xfrm>
              <a:off x="3348319" y="2968871"/>
              <a:ext cx="1255447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Order Taking</a:t>
              </a:r>
              <a:endParaRPr/>
            </a:p>
          </p:txBody>
        </p:sp>
      </p:grpSp>
      <p:sp>
        <p:nvSpPr>
          <p:cNvPr id="276" name="Google Shape;276;p24"/>
          <p:cNvSpPr txBox="1"/>
          <p:nvPr/>
        </p:nvSpPr>
        <p:spPr>
          <a:xfrm>
            <a:off x="886265" y="3727938"/>
            <a:ext cx="309459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taking process can be improved while the service provided overall satisfies the customers.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taking process, in terms of the waiting time and waiter performance, are a weak point to GRPG.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5697416" y="965816"/>
            <a:ext cx="43609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GRPG 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 of 2 Topics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24"/>
          <p:cNvGrpSpPr/>
          <p:nvPr/>
        </p:nvGrpSpPr>
        <p:grpSpPr>
          <a:xfrm>
            <a:off x="3246216" y="1665272"/>
            <a:ext cx="8512647" cy="4677010"/>
            <a:chOff x="3333635" y="1635805"/>
            <a:chExt cx="8512647" cy="4677010"/>
          </a:xfrm>
        </p:grpSpPr>
        <p:sp>
          <p:nvSpPr>
            <p:cNvPr id="279" name="Google Shape;279;p24"/>
            <p:cNvSpPr txBox="1"/>
            <p:nvPr/>
          </p:nvSpPr>
          <p:spPr>
            <a:xfrm>
              <a:off x="7371473" y="6005038"/>
              <a:ext cx="1381644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Food &amp; Drinks</a:t>
              </a:r>
              <a:endParaRPr/>
            </a:p>
          </p:txBody>
        </p:sp>
        <p:pic>
          <p:nvPicPr>
            <p:cNvPr id="280" name="Google Shape;280;p24"/>
            <p:cNvPicPr preferRelativeResize="0"/>
            <p:nvPr/>
          </p:nvPicPr>
          <p:blipFill rotWithShape="1">
            <a:blip r:embed="rId4">
              <a:alphaModFix/>
            </a:blip>
            <a:srcRect l="1" r="987"/>
            <a:stretch/>
          </p:blipFill>
          <p:spPr>
            <a:xfrm>
              <a:off x="4345624" y="1635805"/>
              <a:ext cx="7500658" cy="4256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24"/>
            <p:cNvSpPr txBox="1"/>
            <p:nvPr/>
          </p:nvSpPr>
          <p:spPr>
            <a:xfrm>
              <a:off x="3333635" y="2939403"/>
              <a:ext cx="1255447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Order Taking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65667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5"/>
          <p:cNvGrpSpPr/>
          <p:nvPr/>
        </p:nvGrpSpPr>
        <p:grpSpPr>
          <a:xfrm>
            <a:off x="3246216" y="1724162"/>
            <a:ext cx="8433163" cy="4857908"/>
            <a:chOff x="3246216" y="1724162"/>
            <a:chExt cx="8433163" cy="4857908"/>
          </a:xfrm>
        </p:grpSpPr>
        <p:pic>
          <p:nvPicPr>
            <p:cNvPr id="287" name="Google Shape;287;p25" descr="https://lh5.googleusercontent.com/ZVyGyJFdaV-_WzO4p5lUN0ofPDgN6NjD9QeDxDiN0ee18jAJqjM4TEGyH5Iw2CcmdwAOYPu2OKnBulCOlNmK5tQck4xxp2kpXRxaS0wdBHeV1FgtXyChu6J2riFndUz0a2PpRN4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6437" y="1724162"/>
              <a:ext cx="7602942" cy="4540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25"/>
            <p:cNvSpPr txBox="1"/>
            <p:nvPr/>
          </p:nvSpPr>
          <p:spPr>
            <a:xfrm>
              <a:off x="6918294" y="6274293"/>
              <a:ext cx="1381644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Waiting Time</a:t>
              </a:r>
              <a:endParaRPr/>
            </a:p>
          </p:txBody>
        </p:sp>
        <p:sp>
          <p:nvSpPr>
            <p:cNvPr id="289" name="Google Shape;289;p25"/>
            <p:cNvSpPr txBox="1"/>
            <p:nvPr/>
          </p:nvSpPr>
          <p:spPr>
            <a:xfrm>
              <a:off x="3246216" y="2968870"/>
              <a:ext cx="1255447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Service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25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Arial"/>
              <a:buNone/>
            </a:pPr>
            <a:endParaRPr/>
          </a:p>
        </p:txBody>
      </p:sp>
      <p:sp>
        <p:nvSpPr>
          <p:cNvPr id="292" name="Google Shape;292;p25"/>
          <p:cNvSpPr txBox="1"/>
          <p:nvPr/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5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GB"/>
              <a:t>3 – Classification </a:t>
            </a:r>
            <a:endParaRPr/>
          </a:p>
        </p:txBody>
      </p:sp>
      <p:sp>
        <p:nvSpPr>
          <p:cNvPr id="294" name="Google Shape;294;p25"/>
          <p:cNvSpPr txBox="1"/>
          <p:nvPr/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5"/>
          <p:cNvSpPr txBox="1">
            <a:spLocks noGrp="1"/>
          </p:cNvSpPr>
          <p:nvPr>
            <p:ph type="body" idx="2"/>
          </p:nvPr>
        </p:nvSpPr>
        <p:spPr>
          <a:xfrm>
            <a:off x="128588" y="781050"/>
            <a:ext cx="10541000" cy="3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Unsupervised Machine Learning to classify review content</a:t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>
            <a:off x="433137" y="1547446"/>
            <a:ext cx="176716" cy="17671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28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25"/>
          <p:cNvCxnSpPr>
            <a:stCxn id="296" idx="4"/>
            <a:endCxn id="298" idx="0"/>
          </p:cNvCxnSpPr>
          <p:nvPr/>
        </p:nvCxnSpPr>
        <p:spPr>
          <a:xfrm>
            <a:off x="521495" y="1724162"/>
            <a:ext cx="4800" cy="34407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8" name="Google Shape;298;p25"/>
          <p:cNvSpPr/>
          <p:nvPr/>
        </p:nvSpPr>
        <p:spPr>
          <a:xfrm>
            <a:off x="438082" y="5164718"/>
            <a:ext cx="176716" cy="17671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28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941644" y="1481915"/>
            <a:ext cx="2983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dirty="0"/>
          </a:p>
        </p:txBody>
      </p:sp>
      <p:sp>
        <p:nvSpPr>
          <p:cNvPr id="300" name="Google Shape;300;p25"/>
          <p:cNvSpPr txBox="1"/>
          <p:nvPr/>
        </p:nvSpPr>
        <p:spPr>
          <a:xfrm>
            <a:off x="5697416" y="965816"/>
            <a:ext cx="43609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LVB 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 of 2 Topics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" name="Google Shape;301;p25"/>
          <p:cNvGrpSpPr/>
          <p:nvPr/>
        </p:nvGrpSpPr>
        <p:grpSpPr>
          <a:xfrm>
            <a:off x="2951217" y="1635803"/>
            <a:ext cx="8693151" cy="4934126"/>
            <a:chOff x="2951217" y="1635803"/>
            <a:chExt cx="8693151" cy="4934126"/>
          </a:xfrm>
        </p:grpSpPr>
        <p:pic>
          <p:nvPicPr>
            <p:cNvPr id="302" name="Google Shape;302;p25" descr="https://lh3.googleusercontent.com/0nJ2ILwhXS2qlvCmH7xvF0vntgrzonryrbmkGhCCrPeGYje1jkzIwunxTszcL05EjlsOMp2MBUm5TNDLYKrbI2408gkEQjO3CmQ5kEXN8e56uuEsRd_BDY7h5r0C7Ot9WuxTvAyZ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46090" y="1635803"/>
              <a:ext cx="7898278" cy="4537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5"/>
            <p:cNvSpPr txBox="1"/>
            <p:nvPr/>
          </p:nvSpPr>
          <p:spPr>
            <a:xfrm>
              <a:off x="6301698" y="6262152"/>
              <a:ext cx="2106221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Food &amp; Desserts</a:t>
              </a:r>
              <a:endParaRPr/>
            </a:p>
          </p:txBody>
        </p:sp>
        <p:sp>
          <p:nvSpPr>
            <p:cNvPr id="304" name="Google Shape;304;p25"/>
            <p:cNvSpPr txBox="1"/>
            <p:nvPr/>
          </p:nvSpPr>
          <p:spPr>
            <a:xfrm>
              <a:off x="2951217" y="2968925"/>
              <a:ext cx="1255447" cy="30777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Service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25"/>
          <p:cNvSpPr txBox="1"/>
          <p:nvPr/>
        </p:nvSpPr>
        <p:spPr>
          <a:xfrm>
            <a:off x="941644" y="2020659"/>
            <a:ext cx="259352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no obvious weak points for LVB among food, serving and waiting time.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5"/>
          <p:cNvSpPr/>
          <p:nvPr/>
        </p:nvSpPr>
        <p:spPr>
          <a:xfrm>
            <a:off x="433137" y="3368953"/>
            <a:ext cx="176716" cy="176716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28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834424" y="3312591"/>
            <a:ext cx="2983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  <a:endParaRPr/>
          </a:p>
        </p:txBody>
      </p:sp>
      <p:sp>
        <p:nvSpPr>
          <p:cNvPr id="308" name="Google Shape;308;p25"/>
          <p:cNvSpPr txBox="1"/>
          <p:nvPr/>
        </p:nvSpPr>
        <p:spPr>
          <a:xfrm>
            <a:off x="936679" y="3865265"/>
            <a:ext cx="313481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Contents highly similar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 definition is subjective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every 2 topics have relation with each other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325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8395A10-F4A4-BE48-98BA-D344CFED9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t="59987" b="18345"/>
          <a:stretch/>
        </p:blipFill>
        <p:spPr>
          <a:xfrm>
            <a:off x="1246" y="1214703"/>
            <a:ext cx="12190754" cy="1791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Key findings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89ACF9-E5C9-DC43-8CA9-7DCA93DC6351}"/>
              </a:ext>
            </a:extLst>
          </p:cNvPr>
          <p:cNvSpPr/>
          <p:nvPr/>
        </p:nvSpPr>
        <p:spPr>
          <a:xfrm>
            <a:off x="6274642" y="3345214"/>
            <a:ext cx="2389179" cy="179130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lements that most customers will be evaluating 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86C82-75C9-AC4E-ABA8-88BEFA885745}"/>
              </a:ext>
            </a:extLst>
          </p:cNvPr>
          <p:cNvSpPr/>
          <p:nvPr/>
        </p:nvSpPr>
        <p:spPr>
          <a:xfrm>
            <a:off x="619366" y="3345214"/>
            <a:ext cx="2389179" cy="179130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HK" dirty="0"/>
              <a:t>Specific problems </a:t>
            </a:r>
            <a:r>
              <a:rPr lang="zh-CN" altLang="en-US" dirty="0"/>
              <a:t> </a:t>
            </a:r>
            <a:r>
              <a:rPr lang="en-HK" dirty="0"/>
              <a:t>mentioned in majority negative reviews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B1EE72-FA0C-3947-9FCB-ED712130181B}"/>
              </a:ext>
            </a:extLst>
          </p:cNvPr>
          <p:cNvSpPr/>
          <p:nvPr/>
        </p:nvSpPr>
        <p:spPr>
          <a:xfrm>
            <a:off x="3447004" y="3353614"/>
            <a:ext cx="2389179" cy="179130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HK" dirty="0"/>
              <a:t>Specific dishes mentioned frequently in positive reviews.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176458-6844-8942-B3EC-C5A5FBA4A64B}"/>
              </a:ext>
            </a:extLst>
          </p:cNvPr>
          <p:cNvSpPr/>
          <p:nvPr/>
        </p:nvSpPr>
        <p:spPr>
          <a:xfrm>
            <a:off x="9102280" y="3345214"/>
            <a:ext cx="2389179" cy="17913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HK" dirty="0"/>
              <a:t>rating in specific holiday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4874A-983F-244C-9EBD-8B9A854DB5AF}"/>
              </a:ext>
            </a:extLst>
          </p:cNvPr>
          <p:cNvSpPr/>
          <p:nvPr/>
        </p:nvSpPr>
        <p:spPr>
          <a:xfrm>
            <a:off x="619365" y="2768650"/>
            <a:ext cx="5216817" cy="382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Opinion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Mining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9215C-E4AE-8247-B1A3-C61D7485E41A}"/>
              </a:ext>
            </a:extLst>
          </p:cNvPr>
          <p:cNvSpPr/>
          <p:nvPr/>
        </p:nvSpPr>
        <p:spPr>
          <a:xfrm>
            <a:off x="6274642" y="2752500"/>
            <a:ext cx="2389179" cy="398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Time-period Analysis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C5EA6B-0369-8344-AF54-83B61901A716}"/>
              </a:ext>
            </a:extLst>
          </p:cNvPr>
          <p:cNvSpPr/>
          <p:nvPr/>
        </p:nvSpPr>
        <p:spPr>
          <a:xfrm>
            <a:off x="9102279" y="2752499"/>
            <a:ext cx="2389179" cy="398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Classification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D8E794-F7DB-D245-9236-604D6CC9255E}"/>
              </a:ext>
            </a:extLst>
          </p:cNvPr>
          <p:cNvSpPr/>
          <p:nvPr/>
        </p:nvSpPr>
        <p:spPr>
          <a:xfrm>
            <a:off x="6279522" y="5310573"/>
            <a:ext cx="23842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6 important topics for restaurants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993A69-BEAA-2644-9C30-C00F841BEEFE}"/>
              </a:ext>
            </a:extLst>
          </p:cNvPr>
          <p:cNvSpPr/>
          <p:nvPr/>
        </p:nvSpPr>
        <p:spPr>
          <a:xfrm>
            <a:off x="3447004" y="5310573"/>
            <a:ext cx="23891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dirty="0">
                <a:solidFill>
                  <a:schemeClr val="accent1"/>
                </a:solidFill>
              </a:rPr>
              <a:t>LVB to focus on queuing in front of food stations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4F027-6132-B24C-BB0E-B8494C3AA79F}"/>
              </a:ext>
            </a:extLst>
          </p:cNvPr>
          <p:cNvSpPr/>
          <p:nvPr/>
        </p:nvSpPr>
        <p:spPr>
          <a:xfrm>
            <a:off x="619364" y="5310573"/>
            <a:ext cx="23891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</a:rPr>
              <a:t>Lamb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burger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HK" dirty="0">
                <a:solidFill>
                  <a:schemeClr val="accent1"/>
                </a:solidFill>
              </a:rPr>
              <a:t>signature dishes for GRPG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5014B5-9C01-6D44-B38C-DE4559BA2FC0}"/>
              </a:ext>
            </a:extLst>
          </p:cNvPr>
          <p:cNvSpPr/>
          <p:nvPr/>
        </p:nvSpPr>
        <p:spPr>
          <a:xfrm>
            <a:off x="9102279" y="5310573"/>
            <a:ext cx="23842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dirty="0">
                <a:solidFill>
                  <a:schemeClr val="accent1"/>
                </a:solidFill>
              </a:rPr>
              <a:t>bad rating are more frequent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6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D79265-F39E-CC4B-B4B7-5820ACBE7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00604"/>
            <a:ext cx="5760000" cy="828000"/>
          </a:xfrm>
        </p:spPr>
        <p:txBody>
          <a:bodyPr/>
          <a:lstStyle/>
          <a:p>
            <a:pPr algn="ctr"/>
            <a:r>
              <a:rPr lang="en-GB" dirty="0"/>
              <a:t>Group 5</a:t>
            </a:r>
          </a:p>
          <a:p>
            <a:pPr algn="ctr"/>
            <a:r>
              <a:rPr lang="en-GB" dirty="0"/>
              <a:t>Becky | Lawrence | Tony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041AE-29ED-D441-9CA7-F33EE631A8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algn="ctr"/>
            <a:r>
              <a:rPr lang="en-GB" sz="2400" b="1" dirty="0"/>
              <a:t>Intelligence from reviews: the fundamental for 5 star restaurants</a:t>
            </a:r>
          </a:p>
        </p:txBody>
      </p:sp>
    </p:spTree>
    <p:extLst>
      <p:ext uri="{BB962C8B-B14F-4D97-AF65-F5344CB8AC3E}">
        <p14:creationId xmlns:p14="http://schemas.microsoft.com/office/powerpoint/2010/main" val="50362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Appendix: Data collection and pre-processing manipulation 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ttps://lh3.googleusercontent.com/ruwlg6wuGKvupC5cg3mIB_dV8yvPq7TreNClv8NThB4EbPPuv8Luoti8ABEp7AXZ4WYWvOb3vIKn-THRudEz1blOjkOYd1-6dzLi9X1fGEyR5nXam-j5jbsUksqHGXwCgF4boTo6">
            <a:extLst>
              <a:ext uri="{FF2B5EF4-FFF2-40B4-BE49-F238E27FC236}">
                <a16:creationId xmlns:a16="http://schemas.microsoft.com/office/drawing/2014/main" id="{DEF4F7CC-51D2-0444-B4B1-E7CBA9D9D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69" y="1342767"/>
            <a:ext cx="9744462" cy="318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3392DC-D5AF-5F47-BE2F-55CE1FB44438}"/>
              </a:ext>
            </a:extLst>
          </p:cNvPr>
          <p:cNvSpPr/>
          <p:nvPr/>
        </p:nvSpPr>
        <p:spPr>
          <a:xfrm>
            <a:off x="1223769" y="4873672"/>
            <a:ext cx="97444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>
                <a:latin typeface="ArialMT"/>
              </a:rPr>
              <a:t>To prepare the review data for further analysis, our team applied the </a:t>
            </a:r>
            <a:r>
              <a:rPr lang="en-HK" dirty="0">
                <a:latin typeface="Gautami" panose="020B0502040204020203" pitchFamily="34" charset="0"/>
              </a:rPr>
              <a:t>​</a:t>
            </a:r>
            <a:r>
              <a:rPr lang="en-HK" dirty="0">
                <a:latin typeface="OTS-derived-font"/>
              </a:rPr>
              <a:t>tm </a:t>
            </a:r>
            <a:r>
              <a:rPr lang="en-HK" dirty="0">
                <a:latin typeface="ArialMT"/>
              </a:rPr>
              <a:t>package to purify the text. Firstly, we used the </a:t>
            </a:r>
            <a:r>
              <a:rPr lang="en-HK" dirty="0">
                <a:latin typeface="Gautami" panose="020B0502040204020203" pitchFamily="34" charset="0"/>
              </a:rPr>
              <a:t>​</a:t>
            </a:r>
            <a:r>
              <a:rPr lang="en-HK" dirty="0" err="1">
                <a:latin typeface="OTS-derived-font"/>
              </a:rPr>
              <a:t>tolower</a:t>
            </a:r>
            <a:r>
              <a:rPr lang="en-HK" dirty="0">
                <a:latin typeface="OTS-derived-font"/>
              </a:rPr>
              <a:t>() </a:t>
            </a:r>
            <a:r>
              <a:rPr lang="en-HK" dirty="0">
                <a:latin typeface="ArialMT"/>
              </a:rPr>
              <a:t>function to convert all text into lowercase and </a:t>
            </a:r>
            <a:r>
              <a:rPr lang="en-HK" dirty="0" err="1">
                <a:latin typeface="OTS-derived-font"/>
              </a:rPr>
              <a:t>str_replace_all</a:t>
            </a:r>
            <a:r>
              <a:rPr lang="en-HK" dirty="0">
                <a:latin typeface="OTS-derived-font"/>
              </a:rPr>
              <a:t>() </a:t>
            </a:r>
            <a:r>
              <a:rPr lang="en-HK" dirty="0">
                <a:latin typeface="ArialMT"/>
              </a:rPr>
              <a:t>from </a:t>
            </a:r>
            <a:r>
              <a:rPr lang="en-HK" dirty="0">
                <a:latin typeface="Gautami" panose="020B0502040204020203" pitchFamily="34" charset="0"/>
              </a:rPr>
              <a:t>​</a:t>
            </a:r>
            <a:r>
              <a:rPr lang="en-HK" dirty="0" err="1">
                <a:latin typeface="OTS-derived-font"/>
              </a:rPr>
              <a:t>stringr</a:t>
            </a:r>
            <a:r>
              <a:rPr lang="en-HK" dirty="0">
                <a:latin typeface="OTS-derived-font"/>
              </a:rPr>
              <a:t> </a:t>
            </a:r>
            <a:r>
              <a:rPr lang="en-HK" dirty="0">
                <a:latin typeface="ArialMT"/>
              </a:rPr>
              <a:t>package to get rid of strange </a:t>
            </a:r>
            <a:r>
              <a:rPr lang="en-HK" dirty="0" err="1">
                <a:latin typeface="ArialMT"/>
              </a:rPr>
              <a:t>unicode</a:t>
            </a:r>
            <a:r>
              <a:rPr lang="en-HK" dirty="0">
                <a:latin typeface="ArialMT"/>
              </a:rPr>
              <a:t> in the text such as é, ñ and &lt;U+00a0&gt;. Then, we removed the punctuation using </a:t>
            </a:r>
            <a:r>
              <a:rPr lang="en-HK" dirty="0">
                <a:latin typeface="Gautami" panose="020B0502040204020203" pitchFamily="34" charset="0"/>
              </a:rPr>
              <a:t>​</a:t>
            </a:r>
            <a:r>
              <a:rPr lang="en-HK" dirty="0" err="1">
                <a:latin typeface="OTS-derived-font"/>
              </a:rPr>
              <a:t>removePunctuation</a:t>
            </a:r>
            <a:r>
              <a:rPr lang="en-HK" dirty="0">
                <a:latin typeface="OTS-derived-font"/>
              </a:rPr>
              <a:t>()</a:t>
            </a:r>
            <a:r>
              <a:rPr lang="en-HK" dirty="0">
                <a:latin typeface="Gautami" panose="020B0502040204020203" pitchFamily="34" charset="0"/>
              </a:rPr>
              <a:t>​</a:t>
            </a:r>
            <a:r>
              <a:rPr lang="en-HK" dirty="0">
                <a:latin typeface="ArialMT"/>
              </a:rPr>
              <a:t>, removed </a:t>
            </a:r>
            <a:r>
              <a:rPr lang="en-HK" dirty="0" err="1">
                <a:latin typeface="ArialMT"/>
              </a:rPr>
              <a:t>stopwords</a:t>
            </a:r>
            <a:r>
              <a:rPr lang="en-HK" dirty="0">
                <a:latin typeface="ArialMT"/>
              </a:rPr>
              <a:t> using </a:t>
            </a:r>
            <a:r>
              <a:rPr lang="en-HK" dirty="0">
                <a:latin typeface="Gautami" panose="020B0502040204020203" pitchFamily="34" charset="0"/>
              </a:rPr>
              <a:t>​</a:t>
            </a:r>
            <a:r>
              <a:rPr lang="en-HK" dirty="0" err="1">
                <a:latin typeface="OTS-derived-font"/>
              </a:rPr>
              <a:t>removeWords</a:t>
            </a:r>
            <a:r>
              <a:rPr lang="en-HK" dirty="0">
                <a:latin typeface="OTS-derived-font"/>
              </a:rPr>
              <a:t>() </a:t>
            </a:r>
            <a:r>
              <a:rPr lang="en-HK" dirty="0">
                <a:latin typeface="ArialMT"/>
              </a:rPr>
              <a:t>with the list from </a:t>
            </a:r>
            <a:r>
              <a:rPr lang="en-HK" dirty="0">
                <a:latin typeface="Gautami" panose="020B0502040204020203" pitchFamily="34" charset="0"/>
              </a:rPr>
              <a:t>​</a:t>
            </a:r>
            <a:r>
              <a:rPr lang="en-HK" dirty="0" err="1">
                <a:latin typeface="OTS-derived-font"/>
              </a:rPr>
              <a:t>SnowballC</a:t>
            </a:r>
            <a:r>
              <a:rPr lang="en-HK" dirty="0">
                <a:latin typeface="OTS-derived-font"/>
              </a:rPr>
              <a:t> </a:t>
            </a:r>
            <a:r>
              <a:rPr lang="en-HK" dirty="0">
                <a:latin typeface="ArialMT"/>
              </a:rPr>
              <a:t>package, stemmed the document using </a:t>
            </a:r>
            <a:r>
              <a:rPr lang="en-HK" dirty="0">
                <a:latin typeface="Gautami" panose="020B0502040204020203" pitchFamily="34" charset="0"/>
              </a:rPr>
              <a:t>​</a:t>
            </a:r>
            <a:r>
              <a:rPr lang="en-HK" dirty="0" err="1">
                <a:latin typeface="OTS-derived-font"/>
              </a:rPr>
              <a:t>stemDocument</a:t>
            </a:r>
            <a:r>
              <a:rPr lang="en-HK" dirty="0">
                <a:latin typeface="OTS-derived-font"/>
              </a:rPr>
              <a:t>()</a:t>
            </a:r>
            <a:r>
              <a:rPr lang="en-HK" dirty="0">
                <a:latin typeface="Gautami" panose="020B0502040204020203" pitchFamily="34" charset="0"/>
              </a:rPr>
              <a:t>​</a:t>
            </a:r>
            <a:r>
              <a:rPr lang="en-HK" dirty="0">
                <a:latin typeface="ArialMT"/>
              </a:rPr>
              <a:t>. </a:t>
            </a:r>
            <a:endParaRPr lang="en-HK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246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GB" dirty="0"/>
              <a:t>2 – </a:t>
            </a:r>
            <a:r>
              <a:rPr lang="en-HK" dirty="0"/>
              <a:t>Time-period 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Limitation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圖片 10">
            <a:extLst>
              <a:ext uri="{FF2B5EF4-FFF2-40B4-BE49-F238E27FC236}">
                <a16:creationId xmlns:a16="http://schemas.microsoft.com/office/drawing/2014/main" id="{2E6FD045-6F20-C24E-A7A0-08B0D59D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55" y="1356967"/>
            <a:ext cx="4992843" cy="4731555"/>
          </a:xfrm>
          <a:prstGeom prst="rect">
            <a:avLst/>
          </a:prstGeom>
        </p:spPr>
      </p:pic>
      <p:sp>
        <p:nvSpPr>
          <p:cNvPr id="11" name="直線圖說文字 1 6">
            <a:extLst>
              <a:ext uri="{FF2B5EF4-FFF2-40B4-BE49-F238E27FC236}">
                <a16:creationId xmlns:a16="http://schemas.microsoft.com/office/drawing/2014/main" id="{2B86F305-1F96-5B49-8C79-E9E6DE571150}"/>
              </a:ext>
            </a:extLst>
          </p:cNvPr>
          <p:cNvSpPr/>
          <p:nvPr/>
        </p:nvSpPr>
        <p:spPr>
          <a:xfrm>
            <a:off x="8176285" y="1974649"/>
            <a:ext cx="2396565" cy="59359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1867" dirty="0"/>
              <a:t>Celebrating the Festival</a:t>
            </a:r>
            <a:endParaRPr kumimoji="1" lang="zh-TW" altLang="en-US" sz="1867" dirty="0"/>
          </a:p>
        </p:txBody>
      </p:sp>
      <p:sp>
        <p:nvSpPr>
          <p:cNvPr id="12" name="直線圖說文字 1 7">
            <a:extLst>
              <a:ext uri="{FF2B5EF4-FFF2-40B4-BE49-F238E27FC236}">
                <a16:creationId xmlns:a16="http://schemas.microsoft.com/office/drawing/2014/main" id="{A82BE2B2-F4C0-0A46-9D43-2E935936F9F4}"/>
              </a:ext>
            </a:extLst>
          </p:cNvPr>
          <p:cNvSpPr/>
          <p:nvPr/>
        </p:nvSpPr>
        <p:spPr>
          <a:xfrm rot="10800000">
            <a:off x="1102783" y="4619157"/>
            <a:ext cx="2323944" cy="56434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867" dirty="0"/>
          </a:p>
        </p:txBody>
      </p:sp>
      <p:sp>
        <p:nvSpPr>
          <p:cNvPr id="13" name="文字方塊 8">
            <a:extLst>
              <a:ext uri="{FF2B5EF4-FFF2-40B4-BE49-F238E27FC236}">
                <a16:creationId xmlns:a16="http://schemas.microsoft.com/office/drawing/2014/main" id="{74E7621D-288F-BE4E-A822-CAED08E60106}"/>
              </a:ext>
            </a:extLst>
          </p:cNvPr>
          <p:cNvSpPr txBox="1"/>
          <p:nvPr/>
        </p:nvSpPr>
        <p:spPr>
          <a:xfrm>
            <a:off x="1399632" y="4702110"/>
            <a:ext cx="2556338" cy="379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67" dirty="0">
                <a:solidFill>
                  <a:schemeClr val="bg1"/>
                </a:solidFill>
              </a:rPr>
              <a:t>Other reasons</a:t>
            </a:r>
            <a:endParaRPr kumimoji="1" lang="zh-TW" altLang="en-US" sz="1867" dirty="0">
              <a:solidFill>
                <a:schemeClr val="bg1"/>
              </a:solidFill>
            </a:endParaRPr>
          </a:p>
        </p:txBody>
      </p:sp>
      <p:sp>
        <p:nvSpPr>
          <p:cNvPr id="14" name="文字方塊 11">
            <a:extLst>
              <a:ext uri="{FF2B5EF4-FFF2-40B4-BE49-F238E27FC236}">
                <a16:creationId xmlns:a16="http://schemas.microsoft.com/office/drawing/2014/main" id="{3F7C1892-2BA9-CC43-B42B-B05D9A9E3817}"/>
              </a:ext>
            </a:extLst>
          </p:cNvPr>
          <p:cNvSpPr txBox="1"/>
          <p:nvPr/>
        </p:nvSpPr>
        <p:spPr>
          <a:xfrm>
            <a:off x="4201295" y="3324282"/>
            <a:ext cx="3250345" cy="666977"/>
          </a:xfrm>
          <a:prstGeom prst="rect">
            <a:avLst/>
          </a:prstGeom>
          <a:solidFill>
            <a:schemeClr val="accent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67" dirty="0">
                <a:solidFill>
                  <a:schemeClr val="bg1"/>
                </a:solidFill>
              </a:rPr>
              <a:t>People who send a review during a festival date </a:t>
            </a:r>
            <a:endParaRPr kumimoji="1" lang="zh-TW" altLang="en-US" sz="18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10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45A61D-E89D-6F4E-922F-1C85AD79B4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3252"/>
            <a:ext cx="12192000" cy="4640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 problem that you and me will have</a:t>
            </a:r>
          </a:p>
        </p:txBody>
      </p:sp>
    </p:spTree>
    <p:extLst>
      <p:ext uri="{BB962C8B-B14F-4D97-AF65-F5344CB8AC3E}">
        <p14:creationId xmlns:p14="http://schemas.microsoft.com/office/powerpoint/2010/main" val="391073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Appendix:</a:t>
            </a:r>
            <a:r>
              <a:rPr lang="zh-CN" altLang="en-US" dirty="0"/>
              <a:t> </a:t>
            </a:r>
            <a:r>
              <a:rPr lang="en-GB" dirty="0"/>
              <a:t>2 – </a:t>
            </a:r>
            <a:r>
              <a:rPr lang="en-HK" dirty="0"/>
              <a:t>Time-period Analysis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Limitation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can we do if we reach this kind of data?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B265E0-B880-EC49-853C-DC098FBD55B9}"/>
              </a:ext>
            </a:extLst>
          </p:cNvPr>
          <p:cNvGrpSpPr/>
          <p:nvPr/>
        </p:nvGrpSpPr>
        <p:grpSpPr>
          <a:xfrm>
            <a:off x="720537" y="1528830"/>
            <a:ext cx="5340350" cy="4093713"/>
            <a:chOff x="720537" y="1528830"/>
            <a:chExt cx="3171888" cy="243145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EB6D09-3F70-7F4D-A0C4-033321236583}"/>
                </a:ext>
              </a:extLst>
            </p:cNvPr>
            <p:cNvSpPr/>
            <p:nvPr/>
          </p:nvSpPr>
          <p:spPr>
            <a:xfrm>
              <a:off x="865092" y="3335047"/>
              <a:ext cx="3027333" cy="6252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800" dirty="0"/>
                <a:t>Pop out recommendation during festival period</a:t>
              </a:r>
            </a:p>
          </p:txBody>
        </p:sp>
        <p:sp>
          <p:nvSpPr>
            <p:cNvPr id="21" name="橢圓 10">
              <a:extLst>
                <a:ext uri="{FF2B5EF4-FFF2-40B4-BE49-F238E27FC236}">
                  <a16:creationId xmlns:a16="http://schemas.microsoft.com/office/drawing/2014/main" id="{2AD7E5EF-6E1E-634C-A17B-5CE13B3425C4}"/>
                </a:ext>
              </a:extLst>
            </p:cNvPr>
            <p:cNvSpPr/>
            <p:nvPr/>
          </p:nvSpPr>
          <p:spPr>
            <a:xfrm>
              <a:off x="720537" y="3187896"/>
              <a:ext cx="294300" cy="2943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125" dirty="0"/>
                <a:t>3</a:t>
              </a:r>
              <a:endParaRPr lang="zh-HK" altLang="en-US" sz="1125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71110-983F-204A-B28F-BBCAB8F7BD6C}"/>
                </a:ext>
              </a:extLst>
            </p:cNvPr>
            <p:cNvSpPr/>
            <p:nvPr/>
          </p:nvSpPr>
          <p:spPr>
            <a:xfrm>
              <a:off x="865092" y="2505514"/>
              <a:ext cx="3027333" cy="6252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800" dirty="0">
                  <a:solidFill>
                    <a:schemeClr val="bg1"/>
                  </a:solidFill>
                </a:rPr>
                <a:t>Find out the most popular restaurant during specific festival.</a:t>
              </a:r>
            </a:p>
          </p:txBody>
        </p:sp>
        <p:sp>
          <p:nvSpPr>
            <p:cNvPr id="23" name="橢圓 10">
              <a:extLst>
                <a:ext uri="{FF2B5EF4-FFF2-40B4-BE49-F238E27FC236}">
                  <a16:creationId xmlns:a16="http://schemas.microsoft.com/office/drawing/2014/main" id="{DFCDBB9F-42EC-D047-A076-EE8B8933826B}"/>
                </a:ext>
              </a:extLst>
            </p:cNvPr>
            <p:cNvSpPr/>
            <p:nvPr/>
          </p:nvSpPr>
          <p:spPr>
            <a:xfrm>
              <a:off x="720537" y="2358363"/>
              <a:ext cx="294300" cy="2943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1125" dirty="0"/>
                <a:t>2</a:t>
              </a:r>
              <a:endParaRPr lang="zh-HK" altLang="en-US" sz="1125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0483DA-787D-9A49-BE8C-72968194FBCD}"/>
                </a:ext>
              </a:extLst>
            </p:cNvPr>
            <p:cNvSpPr/>
            <p:nvPr/>
          </p:nvSpPr>
          <p:spPr>
            <a:xfrm>
              <a:off x="865092" y="1675981"/>
              <a:ext cx="3027333" cy="6252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800" dirty="0"/>
                <a:t>Compare review during festival period between restaurants </a:t>
              </a:r>
              <a:endParaRPr kumimoji="1" lang="zh-TW" altLang="en-US" sz="1800" dirty="0"/>
            </a:p>
          </p:txBody>
        </p:sp>
        <p:sp>
          <p:nvSpPr>
            <p:cNvPr id="25" name="橢圓 10">
              <a:extLst>
                <a:ext uri="{FF2B5EF4-FFF2-40B4-BE49-F238E27FC236}">
                  <a16:creationId xmlns:a16="http://schemas.microsoft.com/office/drawing/2014/main" id="{670EB7F0-A1E4-8142-BDA9-6C6F7942F806}"/>
                </a:ext>
              </a:extLst>
            </p:cNvPr>
            <p:cNvSpPr/>
            <p:nvPr/>
          </p:nvSpPr>
          <p:spPr>
            <a:xfrm>
              <a:off x="720537" y="1528830"/>
              <a:ext cx="294300" cy="2943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HK" sz="1125" dirty="0"/>
                <a:t>1</a:t>
              </a:r>
              <a:endParaRPr lang="zh-HK" altLang="en-US" sz="1125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888FF8C-783B-7B4B-B960-0A667A0FD48E}"/>
              </a:ext>
            </a:extLst>
          </p:cNvPr>
          <p:cNvGrpSpPr/>
          <p:nvPr/>
        </p:nvGrpSpPr>
        <p:grpSpPr>
          <a:xfrm>
            <a:off x="7266061" y="534064"/>
            <a:ext cx="3625249" cy="5668513"/>
            <a:chOff x="7602834" y="152744"/>
            <a:chExt cx="4458656" cy="69716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FC3FF4-328B-F548-9FC4-387842B5221F}"/>
                </a:ext>
              </a:extLst>
            </p:cNvPr>
            <p:cNvGrpSpPr/>
            <p:nvPr/>
          </p:nvGrpSpPr>
          <p:grpSpPr>
            <a:xfrm>
              <a:off x="8459732" y="1255853"/>
              <a:ext cx="2679215" cy="4765429"/>
              <a:chOff x="8459732" y="1255853"/>
              <a:chExt cx="2679215" cy="4765429"/>
            </a:xfrm>
          </p:grpSpPr>
          <p:pic>
            <p:nvPicPr>
              <p:cNvPr id="27" name="圖片 17">
                <a:extLst>
                  <a:ext uri="{FF2B5EF4-FFF2-40B4-BE49-F238E27FC236}">
                    <a16:creationId xmlns:a16="http://schemas.microsoft.com/office/drawing/2014/main" id="{0901F0D7-71EE-3F44-B57F-F53839BBE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9000"/>
              </a:blip>
              <a:stretch>
                <a:fillRect/>
              </a:stretch>
            </p:blipFill>
            <p:spPr>
              <a:xfrm>
                <a:off x="8459732" y="1255853"/>
                <a:ext cx="2679215" cy="476542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8" name="圓角矩形 18">
                <a:extLst>
                  <a:ext uri="{FF2B5EF4-FFF2-40B4-BE49-F238E27FC236}">
                    <a16:creationId xmlns:a16="http://schemas.microsoft.com/office/drawing/2014/main" id="{C30EA744-5B40-9645-8613-E0C75ADFB744}"/>
                  </a:ext>
                </a:extLst>
              </p:cNvPr>
              <p:cNvSpPr/>
              <p:nvPr/>
            </p:nvSpPr>
            <p:spPr>
              <a:xfrm>
                <a:off x="8743171" y="1945396"/>
                <a:ext cx="2112335" cy="317611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 sz="1600"/>
              </a:p>
            </p:txBody>
          </p:sp>
          <p:pic>
            <p:nvPicPr>
              <p:cNvPr id="29" name="圖片 19">
                <a:extLst>
                  <a:ext uri="{FF2B5EF4-FFF2-40B4-BE49-F238E27FC236}">
                    <a16:creationId xmlns:a16="http://schemas.microsoft.com/office/drawing/2014/main" id="{6216AEE0-6B3E-C148-A561-6019A182D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9001" y="2171796"/>
                <a:ext cx="960671" cy="960671"/>
              </a:xfrm>
              <a:prstGeom prst="rect">
                <a:avLst/>
              </a:prstGeom>
            </p:spPr>
          </p:pic>
          <p:sp>
            <p:nvSpPr>
              <p:cNvPr id="30" name="文字方塊 20">
                <a:extLst>
                  <a:ext uri="{FF2B5EF4-FFF2-40B4-BE49-F238E27FC236}">
                    <a16:creationId xmlns:a16="http://schemas.microsoft.com/office/drawing/2014/main" id="{98996ABB-66EB-7D41-9C40-BB43A394C410}"/>
                  </a:ext>
                </a:extLst>
              </p:cNvPr>
              <p:cNvSpPr txBox="1"/>
              <p:nvPr/>
            </p:nvSpPr>
            <p:spPr>
              <a:xfrm>
                <a:off x="8717291" y="3359046"/>
                <a:ext cx="2112335" cy="13153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000" dirty="0">
                    <a:solidFill>
                      <a:srgbClr val="FF0000"/>
                    </a:solidFill>
                    <a:latin typeface="Chalkduster" panose="03050602040202020205" pitchFamily="66" charset="0"/>
                  </a:rPr>
                  <a:t>Celebrating Christmas?</a:t>
                </a:r>
              </a:p>
              <a:p>
                <a:endParaRPr kumimoji="1" lang="en-US" altLang="zh-TW" sz="1200" dirty="0">
                  <a:solidFill>
                    <a:schemeClr val="accent5">
                      <a:lumMod val="75000"/>
                    </a:schemeClr>
                  </a:solidFill>
                  <a:latin typeface="Chalkduster" panose="03050602040202020205" pitchFamily="66" charset="0"/>
                </a:endParaRPr>
              </a:p>
              <a:p>
                <a:pPr algn="ctr"/>
                <a:r>
                  <a:rPr kumimoji="1" lang="en-US" altLang="zh-TW" sz="1000" dirty="0">
                    <a:solidFill>
                      <a:schemeClr val="accent5">
                        <a:lumMod val="75000"/>
                      </a:schemeClr>
                    </a:solidFill>
                    <a:latin typeface="Chalkduster" panose="03050602040202020205" pitchFamily="66" charset="0"/>
                  </a:rPr>
                  <a:t>Top 15 restaurant for celebrating Christmas </a:t>
                </a:r>
              </a:p>
            </p:txBody>
          </p:sp>
          <p:sp>
            <p:nvSpPr>
              <p:cNvPr id="31" name="結束點 21">
                <a:extLst>
                  <a:ext uri="{FF2B5EF4-FFF2-40B4-BE49-F238E27FC236}">
                    <a16:creationId xmlns:a16="http://schemas.microsoft.com/office/drawing/2014/main" id="{74651909-FE40-AC40-AAA0-2EAAD8C973E5}"/>
                  </a:ext>
                </a:extLst>
              </p:cNvPr>
              <p:cNvSpPr/>
              <p:nvPr/>
            </p:nvSpPr>
            <p:spPr>
              <a:xfrm>
                <a:off x="9019615" y="4651258"/>
                <a:ext cx="1559442" cy="354419"/>
              </a:xfrm>
              <a:prstGeom prst="flowChartTermina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TW" sz="1200" dirty="0">
                    <a:latin typeface="Chalkduster" panose="03050602040202020205" pitchFamily="66" charset="0"/>
                  </a:rPr>
                  <a:t>Show me</a:t>
                </a:r>
                <a:endParaRPr kumimoji="1" lang="zh-TW" altLang="en-US" sz="1200" dirty="0">
                  <a:latin typeface="Chalkduster" panose="03050602040202020205" pitchFamily="66" charset="0"/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F84A2C5-1B04-5846-8BCC-615341D5F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2834" y="152744"/>
              <a:ext cx="4458656" cy="6971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1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GB"/>
              <a:t>Appendix: Data collection and pre-processing manipulation </a:t>
            </a:r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8"/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Arial"/>
              <a:buNone/>
            </a:pPr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body" idx="2"/>
          </p:nvPr>
        </p:nvSpPr>
        <p:spPr>
          <a:xfrm>
            <a:off x="128588" y="781050"/>
            <a:ext cx="10541000" cy="37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Classification</a:t>
            </a:r>
            <a:endParaRPr/>
          </a:p>
        </p:txBody>
      </p:sp>
      <p:pic>
        <p:nvPicPr>
          <p:cNvPr id="333" name="Google Shape;33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437" y="1156996"/>
            <a:ext cx="10755545" cy="4801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43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GB"/>
              <a:t>Appendix: Data collection and pre-processing manipulation </a:t>
            </a:r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9"/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Arial"/>
              <a:buNone/>
            </a:pPr>
            <a:endParaRPr/>
          </a:p>
        </p:txBody>
      </p:sp>
      <p:pic>
        <p:nvPicPr>
          <p:cNvPr id="341" name="Google Shape;34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954" y="1195667"/>
            <a:ext cx="10262142" cy="488128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9"/>
          <p:cNvSpPr txBox="1">
            <a:spLocks noGrp="1"/>
          </p:cNvSpPr>
          <p:nvPr>
            <p:ph type="body" idx="2"/>
          </p:nvPr>
        </p:nvSpPr>
        <p:spPr>
          <a:xfrm>
            <a:off x="128588" y="781050"/>
            <a:ext cx="10541000" cy="37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Classification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0103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GB"/>
              <a:t>Appendix: Data collection and pre-processing manipulation </a:t>
            </a:r>
            <a:endParaRPr/>
          </a:p>
        </p:txBody>
      </p:sp>
      <p:pic>
        <p:nvPicPr>
          <p:cNvPr id="348" name="Google Shape;34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816" y="1176836"/>
            <a:ext cx="10402368" cy="492854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0"/>
          <p:cNvSpPr txBox="1"/>
          <p:nvPr/>
        </p:nvSpPr>
        <p:spPr>
          <a:xfrm>
            <a:off x="128588" y="781050"/>
            <a:ext cx="10541000" cy="37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811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355" name="Google Shape;355;p31"/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Arial"/>
              <a:buNone/>
            </a:pPr>
            <a:endParaRPr/>
          </a:p>
        </p:txBody>
      </p:sp>
      <p:pic>
        <p:nvPicPr>
          <p:cNvPr id="356" name="Google Shape;35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243" y="1215915"/>
            <a:ext cx="10097514" cy="504875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1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GB"/>
              <a:t>Appendix: Data collection and pre-processing manipulation </a:t>
            </a:r>
            <a:endParaRPr/>
          </a:p>
        </p:txBody>
      </p:sp>
      <p:sp>
        <p:nvSpPr>
          <p:cNvPr id="358" name="Google Shape;358;p31"/>
          <p:cNvSpPr txBox="1">
            <a:spLocks noGrp="1"/>
          </p:cNvSpPr>
          <p:nvPr>
            <p:ph type="body" idx="2"/>
          </p:nvPr>
        </p:nvSpPr>
        <p:spPr>
          <a:xfrm>
            <a:off x="128588" y="781050"/>
            <a:ext cx="10541000" cy="37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Classification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3705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sldNum" idx="12"/>
          </p:nvPr>
        </p:nvSpPr>
        <p:spPr>
          <a:xfrm>
            <a:off x="11084077" y="6451600"/>
            <a:ext cx="836989" cy="274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sp>
        <p:nvSpPr>
          <p:cNvPr id="364" name="Google Shape;364;p32"/>
          <p:cNvSpPr txBox="1">
            <a:spLocks noGrp="1"/>
          </p:cNvSpPr>
          <p:nvPr>
            <p:ph type="body" idx="1"/>
          </p:nvPr>
        </p:nvSpPr>
        <p:spPr>
          <a:xfrm>
            <a:off x="50800" y="6172995"/>
            <a:ext cx="5340350" cy="183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Arial"/>
              <a:buNone/>
            </a:pPr>
            <a:endParaRPr/>
          </a:p>
        </p:txBody>
      </p:sp>
      <p:pic>
        <p:nvPicPr>
          <p:cNvPr id="365" name="Google Shape;36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764" y="1264672"/>
            <a:ext cx="3076190" cy="50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6143" y="1264672"/>
            <a:ext cx="3123809" cy="48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2"/>
          <p:cNvSpPr txBox="1">
            <a:spLocks noGrp="1"/>
          </p:cNvSpPr>
          <p:nvPr>
            <p:ph type="title"/>
          </p:nvPr>
        </p:nvSpPr>
        <p:spPr>
          <a:xfrm>
            <a:off x="128847" y="287542"/>
            <a:ext cx="8949839" cy="49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GB"/>
              <a:t>Appendix: Data collection and pre-processing manipulation </a:t>
            </a:r>
            <a:endParaRPr/>
          </a:p>
        </p:txBody>
      </p:sp>
      <p:sp>
        <p:nvSpPr>
          <p:cNvPr id="368" name="Google Shape;368;p32"/>
          <p:cNvSpPr txBox="1">
            <a:spLocks noGrp="1"/>
          </p:cNvSpPr>
          <p:nvPr>
            <p:ph type="body" idx="2"/>
          </p:nvPr>
        </p:nvSpPr>
        <p:spPr>
          <a:xfrm>
            <a:off x="128588" y="781050"/>
            <a:ext cx="10541000" cy="37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lang="en-GB"/>
              <a:t>Classification</a:t>
            </a:r>
            <a:endParaRPr/>
          </a:p>
        </p:txBody>
      </p:sp>
      <p:sp>
        <p:nvSpPr>
          <p:cNvPr id="369" name="Google Shape;369;p32"/>
          <p:cNvSpPr txBox="1"/>
          <p:nvPr/>
        </p:nvSpPr>
        <p:spPr>
          <a:xfrm>
            <a:off x="9796655" y="1264672"/>
            <a:ext cx="1705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document</a:t>
            </a:r>
            <a:endParaRPr/>
          </a:p>
        </p:txBody>
      </p:sp>
      <p:sp>
        <p:nvSpPr>
          <p:cNvPr id="370" name="Google Shape;370;p32"/>
          <p:cNvSpPr txBox="1"/>
          <p:nvPr/>
        </p:nvSpPr>
        <p:spPr>
          <a:xfrm>
            <a:off x="4053698" y="1276800"/>
            <a:ext cx="12298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Beta Spread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612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Appendix: Hypotheses checklist </a:t>
            </a:r>
            <a:endParaRPr lang="en-HK" dirty="0"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generated six initial hypothesis to guide our text analysis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B41FAF-CBA3-6F4B-932E-AA981DA89A4B}"/>
              </a:ext>
            </a:extLst>
          </p:cNvPr>
          <p:cNvSpPr/>
          <p:nvPr/>
        </p:nvSpPr>
        <p:spPr>
          <a:xfrm>
            <a:off x="1489166" y="1348671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dirty="0">
                <a:solidFill>
                  <a:schemeClr val="tx1"/>
                </a:solidFill>
              </a:rPr>
              <a:t>Specific elements that most customers will be evaluating at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7E7193-C91F-4049-A029-85CB15D9C1EA}"/>
              </a:ext>
            </a:extLst>
          </p:cNvPr>
          <p:cNvSpPr/>
          <p:nvPr/>
        </p:nvSpPr>
        <p:spPr>
          <a:xfrm>
            <a:off x="849086" y="1348671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FB3A88-E397-2349-8C13-F02739A6D355}"/>
              </a:ext>
            </a:extLst>
          </p:cNvPr>
          <p:cNvSpPr/>
          <p:nvPr/>
        </p:nvSpPr>
        <p:spPr>
          <a:xfrm>
            <a:off x="1489166" y="2157635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dirty="0">
                <a:solidFill>
                  <a:schemeClr val="tx1"/>
                </a:solidFill>
              </a:rPr>
              <a:t>Specific elements (e.g. services, food) that are related to low or high rating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DC94B3-89AB-6D41-B74F-A6B2AEB520E0}"/>
              </a:ext>
            </a:extLst>
          </p:cNvPr>
          <p:cNvSpPr/>
          <p:nvPr/>
        </p:nvSpPr>
        <p:spPr>
          <a:xfrm>
            <a:off x="849086" y="2157635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7566D3-7BAD-B546-BDFE-88208FD1CA8B}"/>
              </a:ext>
            </a:extLst>
          </p:cNvPr>
          <p:cNvSpPr/>
          <p:nvPr/>
        </p:nvSpPr>
        <p:spPr>
          <a:xfrm>
            <a:off x="1489166" y="2966599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>
                <a:solidFill>
                  <a:schemeClr val="tx1"/>
                </a:solidFill>
              </a:rPr>
              <a:t>Specific problems that will mentioned in majority negative reviews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4844D2-11A5-9B45-9A2A-C2B684E94A55}"/>
              </a:ext>
            </a:extLst>
          </p:cNvPr>
          <p:cNvSpPr/>
          <p:nvPr/>
        </p:nvSpPr>
        <p:spPr>
          <a:xfrm>
            <a:off x="849086" y="2966599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1C1358-F887-3047-92C0-6D40911B17B7}"/>
              </a:ext>
            </a:extLst>
          </p:cNvPr>
          <p:cNvSpPr/>
          <p:nvPr/>
        </p:nvSpPr>
        <p:spPr>
          <a:xfrm>
            <a:off x="1489166" y="3775563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>
                <a:solidFill>
                  <a:schemeClr val="tx1"/>
                </a:solidFill>
              </a:rPr>
              <a:t>Specific dishes that mentioned frequently in positive reviews.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44112C-6EFE-AA4B-95CF-3A991BD7937C}"/>
              </a:ext>
            </a:extLst>
          </p:cNvPr>
          <p:cNvSpPr/>
          <p:nvPr/>
        </p:nvSpPr>
        <p:spPr>
          <a:xfrm>
            <a:off x="849086" y="3775563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D4DACA-052F-7E44-836E-EC6F2972816E}"/>
              </a:ext>
            </a:extLst>
          </p:cNvPr>
          <p:cNvSpPr/>
          <p:nvPr/>
        </p:nvSpPr>
        <p:spPr>
          <a:xfrm>
            <a:off x="1489166" y="4584527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>
                <a:solidFill>
                  <a:schemeClr val="tx1"/>
                </a:solidFill>
              </a:rPr>
              <a:t>High review frequency or good rating in specific holiday.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320225-B6FE-1541-8AD5-489F0241ECC9}"/>
              </a:ext>
            </a:extLst>
          </p:cNvPr>
          <p:cNvSpPr/>
          <p:nvPr/>
        </p:nvSpPr>
        <p:spPr>
          <a:xfrm>
            <a:off x="849086" y="4584527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3987A0-3CEE-414B-8DF8-97E322117D27}"/>
              </a:ext>
            </a:extLst>
          </p:cNvPr>
          <p:cNvSpPr/>
          <p:nvPr/>
        </p:nvSpPr>
        <p:spPr>
          <a:xfrm>
            <a:off x="1489166" y="5393491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>
                <a:solidFill>
                  <a:schemeClr val="tx1"/>
                </a:solidFill>
              </a:rPr>
              <a:t>Specific groups of customers being attracted to the restaurant (e.g. couples, families)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9A9E74-247C-0B42-B177-184B9DE2D84C}"/>
              </a:ext>
            </a:extLst>
          </p:cNvPr>
          <p:cNvSpPr/>
          <p:nvPr/>
        </p:nvSpPr>
        <p:spPr>
          <a:xfrm>
            <a:off x="849086" y="5393491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9ABDD6-D1F0-C94C-972A-B9EA9561722A}"/>
              </a:ext>
            </a:extLst>
          </p:cNvPr>
          <p:cNvSpPr/>
          <p:nvPr/>
        </p:nvSpPr>
        <p:spPr>
          <a:xfrm>
            <a:off x="6644640" y="1337871"/>
            <a:ext cx="4606834" cy="587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dirty="0">
                <a:solidFill>
                  <a:schemeClr val="bg1"/>
                </a:solidFill>
              </a:rPr>
              <a:t>The classification analysis shows 6 important topics for restaurants which are main themes for all reviews.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CC5905-D8AB-D347-9319-A8CA7EFBAB6B}"/>
              </a:ext>
            </a:extLst>
          </p:cNvPr>
          <p:cNvSpPr/>
          <p:nvPr/>
        </p:nvSpPr>
        <p:spPr>
          <a:xfrm>
            <a:off x="6644640" y="2146835"/>
            <a:ext cx="4606834" cy="5878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/>
              <a:t>The analyses adopted are unable to show a clear difference in elements </a:t>
            </a:r>
            <a:endParaRPr lang="en-HK" dirty="0"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C307E0-80DC-A048-A405-C825BCFB95DF}"/>
              </a:ext>
            </a:extLst>
          </p:cNvPr>
          <p:cNvSpPr/>
          <p:nvPr/>
        </p:nvSpPr>
        <p:spPr>
          <a:xfrm>
            <a:off x="6644640" y="2955799"/>
            <a:ext cx="4606834" cy="587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/>
              <a:t>With the example for LVB to focus on queuing in front of food stations. </a:t>
            </a:r>
            <a:endParaRPr lang="en-HK" dirty="0">
              <a:effectLst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D38DFF-14AB-9842-92B4-9C8FCC6ABE7C}"/>
              </a:ext>
            </a:extLst>
          </p:cNvPr>
          <p:cNvSpPr/>
          <p:nvPr/>
        </p:nvSpPr>
        <p:spPr>
          <a:xfrm>
            <a:off x="6644640" y="3764763"/>
            <a:ext cx="4606834" cy="5878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/>
              <a:t>With lamb burger as the signature dishes for GRPG and crepe for LVB. </a:t>
            </a:r>
            <a:endParaRPr lang="en-HK" dirty="0"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15E802-EAC2-424E-9D77-3EE5D8BC4E32}"/>
              </a:ext>
            </a:extLst>
          </p:cNvPr>
          <p:cNvSpPr/>
          <p:nvPr/>
        </p:nvSpPr>
        <p:spPr>
          <a:xfrm>
            <a:off x="6644640" y="4573727"/>
            <a:ext cx="4606834" cy="5878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/>
              <a:t>Our analysis shows that bad rating are more frequent in both restaurants </a:t>
            </a:r>
            <a:endParaRPr lang="en-HK" dirty="0">
              <a:effectLst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37F0E8-ED4A-C24C-AB6A-C1AE67398415}"/>
              </a:ext>
            </a:extLst>
          </p:cNvPr>
          <p:cNvSpPr/>
          <p:nvPr/>
        </p:nvSpPr>
        <p:spPr>
          <a:xfrm>
            <a:off x="6644640" y="5382691"/>
            <a:ext cx="4606834" cy="5878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/>
              <a:t>The analyses adopted are unable to capture this hypothesis. </a:t>
            </a:r>
            <a:endParaRPr lang="en-HK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561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45A61D-E89D-6F4E-922F-1C85AD79B4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3253"/>
            <a:ext cx="12192000" cy="2175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Businesses have a larger incentive to analyse review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FAB37-12E8-5A49-8A8B-E3A116BA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689" y="1629663"/>
            <a:ext cx="4320621" cy="2492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4974AC8-13A9-994C-AA23-D011AB6EFB98}"/>
              </a:ext>
            </a:extLst>
          </p:cNvPr>
          <p:cNvGrpSpPr/>
          <p:nvPr/>
        </p:nvGrpSpPr>
        <p:grpSpPr>
          <a:xfrm>
            <a:off x="272674" y="2876125"/>
            <a:ext cx="3663015" cy="3211645"/>
            <a:chOff x="272674" y="2876125"/>
            <a:chExt cx="3663015" cy="32116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B9AE95-5598-C443-91EC-7EA6108F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674" y="3900991"/>
              <a:ext cx="3390342" cy="1910052"/>
            </a:xfrm>
            <a:prstGeom prst="rect">
              <a:avLst/>
            </a:prstGeom>
          </p:spPr>
        </p:pic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F6949ACA-E7AD-7E4C-A0EA-569E1A5C7F6B}"/>
                </a:ext>
              </a:extLst>
            </p:cNvPr>
            <p:cNvCxnSpPr>
              <a:stCxn id="7" idx="1"/>
              <a:endCxn id="6" idx="0"/>
            </p:cNvCxnSpPr>
            <p:nvPr/>
          </p:nvCxnSpPr>
          <p:spPr>
            <a:xfrm rot="10800000" flipV="1">
              <a:off x="1967845" y="2876125"/>
              <a:ext cx="1967844" cy="1024866"/>
            </a:xfrm>
            <a:prstGeom prst="bentConnector2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2C3E9C-7BC6-2749-BC16-79055E762105}"/>
                </a:ext>
              </a:extLst>
            </p:cNvPr>
            <p:cNvSpPr/>
            <p:nvPr/>
          </p:nvSpPr>
          <p:spPr>
            <a:xfrm>
              <a:off x="878305" y="5534317"/>
              <a:ext cx="2179078" cy="553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For customers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8CC463-B54A-AF43-AAB8-5D4A0BE7C79C}"/>
              </a:ext>
            </a:extLst>
          </p:cNvPr>
          <p:cNvGrpSpPr/>
          <p:nvPr/>
        </p:nvGrpSpPr>
        <p:grpSpPr>
          <a:xfrm>
            <a:off x="8256310" y="2876125"/>
            <a:ext cx="3663016" cy="3211645"/>
            <a:chOff x="8256310" y="2876125"/>
            <a:chExt cx="3663016" cy="32116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5978B7-1C05-8341-9991-192617ED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8983" y="3900991"/>
              <a:ext cx="3390343" cy="1910052"/>
            </a:xfrm>
            <a:prstGeom prst="rect">
              <a:avLst/>
            </a:prstGeom>
          </p:spPr>
        </p:pic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8F1DC8BB-02D5-9642-8A38-07A3EB882017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>
              <a:off x="8256310" y="2876125"/>
              <a:ext cx="1967845" cy="1024866"/>
            </a:xfrm>
            <a:prstGeom prst="bentConnector2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FC6DFF-13E1-1A4B-A164-045250C9F27F}"/>
                </a:ext>
              </a:extLst>
            </p:cNvPr>
            <p:cNvSpPr/>
            <p:nvPr/>
          </p:nvSpPr>
          <p:spPr>
            <a:xfrm>
              <a:off x="9134619" y="5534317"/>
              <a:ext cx="2179078" cy="553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For businesses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6B839C7-5B04-1F4A-A93D-4187B4C2B831}"/>
              </a:ext>
            </a:extLst>
          </p:cNvPr>
          <p:cNvSpPr/>
          <p:nvPr/>
        </p:nvSpPr>
        <p:spPr>
          <a:xfrm>
            <a:off x="8399417" y="3735977"/>
            <a:ext cx="3631474" cy="235179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2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Availability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Select restaurants from Yelp dataset with sufficient reviews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7AFE80-9D11-EA4C-A70F-052DE1A04F3C}"/>
              </a:ext>
            </a:extLst>
          </p:cNvPr>
          <p:cNvGrpSpPr/>
          <p:nvPr/>
        </p:nvGrpSpPr>
        <p:grpSpPr>
          <a:xfrm>
            <a:off x="4624826" y="1772572"/>
            <a:ext cx="7232865" cy="3060286"/>
            <a:chOff x="4624826" y="1772572"/>
            <a:chExt cx="7232865" cy="306028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1C4A74B-E444-B442-B9E7-F3BB2FD67390}"/>
                </a:ext>
              </a:extLst>
            </p:cNvPr>
            <p:cNvGrpSpPr/>
            <p:nvPr/>
          </p:nvGrpSpPr>
          <p:grpSpPr>
            <a:xfrm>
              <a:off x="5399088" y="1772572"/>
              <a:ext cx="3135775" cy="3060286"/>
              <a:chOff x="8721916" y="1772572"/>
              <a:chExt cx="3135775" cy="306028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EBE61C5-D012-6F47-B27A-D0B963622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21916" y="1772572"/>
                <a:ext cx="3135775" cy="1761735"/>
              </a:xfrm>
              <a:prstGeom prst="rect">
                <a:avLst/>
              </a:prstGeom>
            </p:spPr>
          </p:pic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8659918-E92D-EF43-8553-097A6C3779EB}"/>
                  </a:ext>
                </a:extLst>
              </p:cNvPr>
              <p:cNvCxnSpPr/>
              <p:nvPr/>
            </p:nvCxnSpPr>
            <p:spPr>
              <a:xfrm>
                <a:off x="8904756" y="3965480"/>
                <a:ext cx="2770094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6D9DEB4-7BF6-0544-B638-460857EF0A0F}"/>
                  </a:ext>
                </a:extLst>
              </p:cNvPr>
              <p:cNvSpPr/>
              <p:nvPr/>
            </p:nvSpPr>
            <p:spPr>
              <a:xfrm>
                <a:off x="9092205" y="3617362"/>
                <a:ext cx="239520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accent1"/>
                    </a:solidFill>
                  </a:rPr>
                  <a:t>Gordon Ramsay Pub &amp; Grill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64DC1DB-AE38-6E48-815C-9C40B8F83777}"/>
                  </a:ext>
                </a:extLst>
              </p:cNvPr>
              <p:cNvSpPr/>
              <p:nvPr/>
            </p:nvSpPr>
            <p:spPr>
              <a:xfrm>
                <a:off x="8904756" y="4094194"/>
                <a:ext cx="2770094" cy="7386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English club restaurant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2,879 observations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Average rating &gt; 3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38FCB76D-C491-8E40-B776-47BB763C35C1}"/>
                </a:ext>
              </a:extLst>
            </p:cNvPr>
            <p:cNvSpPr/>
            <p:nvPr/>
          </p:nvSpPr>
          <p:spPr>
            <a:xfrm rot="5400000">
              <a:off x="3952874" y="3203355"/>
              <a:ext cx="1640541" cy="296638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1E302AB-C3CB-0145-99BC-5439E81537E6}"/>
                </a:ext>
              </a:extLst>
            </p:cNvPr>
            <p:cNvGrpSpPr/>
            <p:nvPr/>
          </p:nvGrpSpPr>
          <p:grpSpPr>
            <a:xfrm>
              <a:off x="8721916" y="1772572"/>
              <a:ext cx="3135775" cy="3060286"/>
              <a:chOff x="5391150" y="1772572"/>
              <a:chExt cx="3135775" cy="306028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12168AC-2C58-4243-8603-16EB80582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1150" y="1772572"/>
                <a:ext cx="3135775" cy="1756034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B19415D-9036-5342-8225-0BC9F6C28392}"/>
                  </a:ext>
                </a:extLst>
              </p:cNvPr>
              <p:cNvCxnSpPr/>
              <p:nvPr/>
            </p:nvCxnSpPr>
            <p:spPr>
              <a:xfrm>
                <a:off x="5573990" y="3965480"/>
                <a:ext cx="2770094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DB4356-3584-9D48-866E-C20EFE6858EF}"/>
                  </a:ext>
                </a:extLst>
              </p:cNvPr>
              <p:cNvSpPr/>
              <p:nvPr/>
            </p:nvSpPr>
            <p:spPr>
              <a:xfrm>
                <a:off x="6224701" y="3617362"/>
                <a:ext cx="146867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solidFill>
                      <a:schemeClr val="accent1"/>
                    </a:solidFill>
                  </a:rPr>
                  <a:t>Le Village buffet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8F51D8-2714-FA4E-A547-1761A6EA94ED}"/>
                  </a:ext>
                </a:extLst>
              </p:cNvPr>
              <p:cNvSpPr/>
              <p:nvPr/>
            </p:nvSpPr>
            <p:spPr>
              <a:xfrm>
                <a:off x="5573989" y="4094194"/>
                <a:ext cx="2770094" cy="7386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French-styled buffet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2,246 observations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Average rating =&lt; 3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8553434-2C2D-5340-B831-39C800DDE846}"/>
              </a:ext>
            </a:extLst>
          </p:cNvPr>
          <p:cNvSpPr/>
          <p:nvPr/>
        </p:nvSpPr>
        <p:spPr>
          <a:xfrm>
            <a:off x="334309" y="5311588"/>
            <a:ext cx="11523382" cy="5244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objective is to generate useful information for owners (e.g. Mr. Ramsay) to improve their restaurants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B72F24-198C-8C48-BCA4-A6402D359FFA}"/>
              </a:ext>
            </a:extLst>
          </p:cNvPr>
          <p:cNvGrpSpPr/>
          <p:nvPr/>
        </p:nvGrpSpPr>
        <p:grpSpPr>
          <a:xfrm>
            <a:off x="334307" y="1772572"/>
            <a:ext cx="3820834" cy="3164154"/>
            <a:chOff x="334307" y="1772572"/>
            <a:chExt cx="3820834" cy="31641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DBB99E-8683-134A-9356-6D6F349AD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309" y="1772572"/>
              <a:ext cx="3820832" cy="13431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168A92-E355-0748-8C2E-66920729F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308" y="3115677"/>
              <a:ext cx="3820833" cy="129134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D7117D-019D-C846-BF62-70F811265AB7}"/>
                </a:ext>
              </a:extLst>
            </p:cNvPr>
            <p:cNvSpPr/>
            <p:nvPr/>
          </p:nvSpPr>
          <p:spPr>
            <a:xfrm>
              <a:off x="334307" y="4413506"/>
              <a:ext cx="382083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1"/>
                  </a:solidFill>
                </a:rPr>
                <a:t>~70 restaurants with reviews &gt; 2,000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solidFill>
                    <a:schemeClr val="tx1"/>
                  </a:solidFill>
                </a:rPr>
                <a:t>~65 located in Las Vegas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02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Hypotheses &amp; Implications </a:t>
            </a:r>
            <a:endParaRPr lang="en-HK" dirty="0"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We generated six initial hypothesis to guide our text analysis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B41FAF-CBA3-6F4B-932E-AA981DA89A4B}"/>
              </a:ext>
            </a:extLst>
          </p:cNvPr>
          <p:cNvSpPr/>
          <p:nvPr/>
        </p:nvSpPr>
        <p:spPr>
          <a:xfrm>
            <a:off x="1489166" y="1348671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dirty="0">
                <a:solidFill>
                  <a:schemeClr val="tx1"/>
                </a:solidFill>
              </a:rPr>
              <a:t>Specific elements that most customers will be evaluating at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7E7193-C91F-4049-A029-85CB15D9C1EA}"/>
              </a:ext>
            </a:extLst>
          </p:cNvPr>
          <p:cNvSpPr/>
          <p:nvPr/>
        </p:nvSpPr>
        <p:spPr>
          <a:xfrm>
            <a:off x="849086" y="1348671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FB3A88-E397-2349-8C13-F02739A6D355}"/>
              </a:ext>
            </a:extLst>
          </p:cNvPr>
          <p:cNvSpPr/>
          <p:nvPr/>
        </p:nvSpPr>
        <p:spPr>
          <a:xfrm>
            <a:off x="1489166" y="2157635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dirty="0">
                <a:solidFill>
                  <a:schemeClr val="tx1"/>
                </a:solidFill>
              </a:rPr>
              <a:t>Specific elements (e.g. services, food) that are related to low or high rating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DC94B3-89AB-6D41-B74F-A6B2AEB520E0}"/>
              </a:ext>
            </a:extLst>
          </p:cNvPr>
          <p:cNvSpPr/>
          <p:nvPr/>
        </p:nvSpPr>
        <p:spPr>
          <a:xfrm>
            <a:off x="849086" y="2157635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7566D3-7BAD-B546-BDFE-88208FD1CA8B}"/>
              </a:ext>
            </a:extLst>
          </p:cNvPr>
          <p:cNvSpPr/>
          <p:nvPr/>
        </p:nvSpPr>
        <p:spPr>
          <a:xfrm>
            <a:off x="1489166" y="2966599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>
                <a:solidFill>
                  <a:schemeClr val="tx1"/>
                </a:solidFill>
              </a:rPr>
              <a:t>Specific problems that will mentioned in majority negative reviews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4844D2-11A5-9B45-9A2A-C2B684E94A55}"/>
              </a:ext>
            </a:extLst>
          </p:cNvPr>
          <p:cNvSpPr/>
          <p:nvPr/>
        </p:nvSpPr>
        <p:spPr>
          <a:xfrm>
            <a:off x="849086" y="2966599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1C1358-F887-3047-92C0-6D40911B17B7}"/>
              </a:ext>
            </a:extLst>
          </p:cNvPr>
          <p:cNvSpPr/>
          <p:nvPr/>
        </p:nvSpPr>
        <p:spPr>
          <a:xfrm>
            <a:off x="1489166" y="3775563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>
                <a:solidFill>
                  <a:schemeClr val="tx1"/>
                </a:solidFill>
              </a:rPr>
              <a:t>Specific dishes that mentioned frequently in positive reviews.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44112C-6EFE-AA4B-95CF-3A991BD7937C}"/>
              </a:ext>
            </a:extLst>
          </p:cNvPr>
          <p:cNvSpPr/>
          <p:nvPr/>
        </p:nvSpPr>
        <p:spPr>
          <a:xfrm>
            <a:off x="849086" y="3775563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D4DACA-052F-7E44-836E-EC6F2972816E}"/>
              </a:ext>
            </a:extLst>
          </p:cNvPr>
          <p:cNvSpPr/>
          <p:nvPr/>
        </p:nvSpPr>
        <p:spPr>
          <a:xfrm>
            <a:off x="1489166" y="4584527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>
                <a:solidFill>
                  <a:schemeClr val="tx1"/>
                </a:solidFill>
              </a:rPr>
              <a:t>High review frequency or good rating in specific holiday.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320225-B6FE-1541-8AD5-489F0241ECC9}"/>
              </a:ext>
            </a:extLst>
          </p:cNvPr>
          <p:cNvSpPr/>
          <p:nvPr/>
        </p:nvSpPr>
        <p:spPr>
          <a:xfrm>
            <a:off x="849086" y="4584527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3987A0-3CEE-414B-8DF8-97E322117D27}"/>
              </a:ext>
            </a:extLst>
          </p:cNvPr>
          <p:cNvSpPr/>
          <p:nvPr/>
        </p:nvSpPr>
        <p:spPr>
          <a:xfrm>
            <a:off x="1489166" y="5393491"/>
            <a:ext cx="4606834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>
                <a:solidFill>
                  <a:schemeClr val="tx1"/>
                </a:solidFill>
              </a:rPr>
              <a:t>Specific groups of customers being attracted to the restaurant (e.g. couples, families)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9A9E74-247C-0B42-B177-184B9DE2D84C}"/>
              </a:ext>
            </a:extLst>
          </p:cNvPr>
          <p:cNvSpPr/>
          <p:nvPr/>
        </p:nvSpPr>
        <p:spPr>
          <a:xfrm>
            <a:off x="849086" y="5393491"/>
            <a:ext cx="509451" cy="5878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9ABDD6-D1F0-C94C-972A-B9EA9561722A}"/>
              </a:ext>
            </a:extLst>
          </p:cNvPr>
          <p:cNvSpPr/>
          <p:nvPr/>
        </p:nvSpPr>
        <p:spPr>
          <a:xfrm>
            <a:off x="6644640" y="1337871"/>
            <a:ext cx="4606834" cy="587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US" dirty="0">
                <a:solidFill>
                  <a:schemeClr val="bg1"/>
                </a:solidFill>
              </a:rPr>
              <a:t>Advise the business focus on specific areas to enhance customer experience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CC5905-D8AB-D347-9319-A8CA7EFBAB6B}"/>
              </a:ext>
            </a:extLst>
          </p:cNvPr>
          <p:cNvSpPr/>
          <p:nvPr/>
        </p:nvSpPr>
        <p:spPr>
          <a:xfrm>
            <a:off x="6644640" y="2146835"/>
            <a:ext cx="4606834" cy="587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/>
              <a:t>Advice the business to put resources for the improvement or presentation of such elements </a:t>
            </a:r>
            <a:endParaRPr lang="en-HK" dirty="0"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C307E0-80DC-A048-A405-C825BCFB95DF}"/>
              </a:ext>
            </a:extLst>
          </p:cNvPr>
          <p:cNvSpPr/>
          <p:nvPr/>
        </p:nvSpPr>
        <p:spPr>
          <a:xfrm>
            <a:off x="6644640" y="2955799"/>
            <a:ext cx="4606834" cy="587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/>
              <a:t>Advise the business to solve the significant problems</a:t>
            </a:r>
            <a:endParaRPr lang="en-HK" dirty="0">
              <a:effectLst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D38DFF-14AB-9842-92B4-9C8FCC6ABE7C}"/>
              </a:ext>
            </a:extLst>
          </p:cNvPr>
          <p:cNvSpPr/>
          <p:nvPr/>
        </p:nvSpPr>
        <p:spPr>
          <a:xfrm>
            <a:off x="6644640" y="3764763"/>
            <a:ext cx="4606834" cy="587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/>
              <a:t>Advise the business to put the photo upfront and advice customers what to order </a:t>
            </a:r>
            <a:endParaRPr lang="en-HK" dirty="0"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15E802-EAC2-424E-9D77-3EE5D8BC4E32}"/>
              </a:ext>
            </a:extLst>
          </p:cNvPr>
          <p:cNvSpPr/>
          <p:nvPr/>
        </p:nvSpPr>
        <p:spPr>
          <a:xfrm>
            <a:off x="6644640" y="4573727"/>
            <a:ext cx="4606834" cy="587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/>
              <a:t>Advise the business to focus on particular period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37F0E8-ED4A-C24C-AB6A-C1AE67398415}"/>
              </a:ext>
            </a:extLst>
          </p:cNvPr>
          <p:cNvSpPr/>
          <p:nvPr/>
        </p:nvSpPr>
        <p:spPr>
          <a:xfrm>
            <a:off x="6644640" y="5382691"/>
            <a:ext cx="4606834" cy="587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r>
              <a:rPr lang="en-HK" dirty="0"/>
              <a:t>Allow the business to know the target customers and offer targeted menu </a:t>
            </a:r>
            <a:endParaRPr lang="en-HK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50836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Three analyses covered in our project to identify meaningful data from reviews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486B5C-82FB-AD4F-A8A3-71BCC585C635}"/>
              </a:ext>
            </a:extLst>
          </p:cNvPr>
          <p:cNvGrpSpPr/>
          <p:nvPr/>
        </p:nvGrpSpPr>
        <p:grpSpPr>
          <a:xfrm>
            <a:off x="1313330" y="2078369"/>
            <a:ext cx="2520000" cy="2520000"/>
            <a:chOff x="1313330" y="2404995"/>
            <a:chExt cx="2520000" cy="252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BC1A2C-32EA-5342-BAF1-56A8E405A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13330" y="2404995"/>
              <a:ext cx="2520000" cy="2520000"/>
            </a:xfrm>
            <a:prstGeom prst="ellipse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C42F22-4B61-4E4A-86A5-A4B2D51CB3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3330" y="2404995"/>
              <a:ext cx="2520000" cy="252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15C400-4084-3649-9ECC-F2B7DEB7523F}"/>
                </a:ext>
              </a:extLst>
            </p:cNvPr>
            <p:cNvSpPr/>
            <p:nvPr/>
          </p:nvSpPr>
          <p:spPr>
            <a:xfrm>
              <a:off x="1624993" y="3464940"/>
              <a:ext cx="1896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Opinion Mining</a:t>
              </a:r>
              <a:endPara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CE0299-2ABB-934F-9609-6F1210F75AE1}"/>
              </a:ext>
            </a:extLst>
          </p:cNvPr>
          <p:cNvGrpSpPr/>
          <p:nvPr/>
        </p:nvGrpSpPr>
        <p:grpSpPr>
          <a:xfrm>
            <a:off x="4799665" y="2078369"/>
            <a:ext cx="2581156" cy="2520000"/>
            <a:chOff x="4799665" y="2404995"/>
            <a:chExt cx="2581156" cy="252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E29A83-44E3-0241-BC8F-C27761EAE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0241" y="2404995"/>
              <a:ext cx="2520000" cy="2520000"/>
            </a:xfrm>
            <a:prstGeom prst="ellipse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DD2690-4077-DB4E-B361-DC5768C9AD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30241" y="2404995"/>
              <a:ext cx="2520000" cy="252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i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50B105-F3D4-BB4D-B8AE-71D9E91B2F55}"/>
                </a:ext>
              </a:extLst>
            </p:cNvPr>
            <p:cNvSpPr/>
            <p:nvPr/>
          </p:nvSpPr>
          <p:spPr>
            <a:xfrm>
              <a:off x="4799665" y="3475962"/>
              <a:ext cx="258115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Time-period Analysis</a:t>
              </a:r>
              <a:endPara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E88EDE-8875-8542-B78F-8F9252D9B060}"/>
              </a:ext>
            </a:extLst>
          </p:cNvPr>
          <p:cNvGrpSpPr/>
          <p:nvPr/>
        </p:nvGrpSpPr>
        <p:grpSpPr>
          <a:xfrm>
            <a:off x="8347152" y="2078369"/>
            <a:ext cx="2531520" cy="2520000"/>
            <a:chOff x="8347152" y="2404995"/>
            <a:chExt cx="2531520" cy="2520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F7C664-9F8E-0B41-A8AE-B5AEE309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7152" y="2404995"/>
              <a:ext cx="2520000" cy="2520000"/>
            </a:xfrm>
            <a:prstGeom prst="ellipse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3775D6-AD7B-0C45-A11F-14AC136D9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8672" y="2404995"/>
              <a:ext cx="2520000" cy="2520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FB2928-3BA5-ED4A-B61E-60502C9AE265}"/>
                </a:ext>
              </a:extLst>
            </p:cNvPr>
            <p:cNvSpPr/>
            <p:nvPr/>
          </p:nvSpPr>
          <p:spPr>
            <a:xfrm>
              <a:off x="8769724" y="3475962"/>
              <a:ext cx="169790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Classification</a:t>
              </a:r>
              <a:endParaRPr 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8CD1627-78BC-E047-8372-40BFBD504D4B}"/>
              </a:ext>
            </a:extLst>
          </p:cNvPr>
          <p:cNvSpPr/>
          <p:nvPr/>
        </p:nvSpPr>
        <p:spPr>
          <a:xfrm>
            <a:off x="1182599" y="5018566"/>
            <a:ext cx="27814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problems,</a:t>
            </a:r>
            <a:r>
              <a:rPr lang="zh-CN" altLang="en-US" dirty="0"/>
              <a:t> </a:t>
            </a:r>
            <a:r>
              <a:rPr lang="en-US" altLang="zh-CN" dirty="0"/>
              <a:t>dishes,</a:t>
            </a:r>
            <a:r>
              <a:rPr lang="zh-CN" altLang="en-US" dirty="0"/>
              <a:t> </a:t>
            </a:r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reviews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44EFC-39DB-0F48-8A61-33FBB89ABAC0}"/>
              </a:ext>
            </a:extLst>
          </p:cNvPr>
          <p:cNvSpPr/>
          <p:nvPr/>
        </p:nvSpPr>
        <p:spPr>
          <a:xfrm>
            <a:off x="4699510" y="5018566"/>
            <a:ext cx="27814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groups,</a:t>
            </a:r>
            <a:r>
              <a:rPr lang="zh-CN" altLang="en-US" dirty="0"/>
              <a:t> </a:t>
            </a:r>
            <a:r>
              <a:rPr lang="en-US" altLang="zh-CN" dirty="0"/>
              <a:t>feedback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occasions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E143D5-3A13-5E42-A5FE-4840F801B55E}"/>
              </a:ext>
            </a:extLst>
          </p:cNvPr>
          <p:cNvSpPr/>
          <p:nvPr/>
        </p:nvSpPr>
        <p:spPr>
          <a:xfrm>
            <a:off x="8216421" y="5018566"/>
            <a:ext cx="27814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elements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customers</a:t>
            </a:r>
            <a:r>
              <a:rPr lang="zh-CN" altLang="en-US" dirty="0"/>
              <a:t> </a:t>
            </a:r>
            <a:r>
              <a:rPr lang="en-US" altLang="zh-CN" dirty="0"/>
              <a:t>evaluating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784D51-D7BE-854B-BEF8-A4A6ECD39E43}"/>
              </a:ext>
            </a:extLst>
          </p:cNvPr>
          <p:cNvSpPr/>
          <p:nvPr/>
        </p:nvSpPr>
        <p:spPr>
          <a:xfrm>
            <a:off x="2409662" y="2408287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52C8A-9B29-7B4B-AFB2-8874308AA250}"/>
              </a:ext>
            </a:extLst>
          </p:cNvPr>
          <p:cNvSpPr/>
          <p:nvPr/>
        </p:nvSpPr>
        <p:spPr>
          <a:xfrm>
            <a:off x="5926572" y="2408287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2140A0-F43A-144E-97A0-777F5C3F349A}"/>
              </a:ext>
            </a:extLst>
          </p:cNvPr>
          <p:cNvSpPr/>
          <p:nvPr/>
        </p:nvSpPr>
        <p:spPr>
          <a:xfrm>
            <a:off x="9455005" y="2408287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680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– </a:t>
            </a:r>
            <a:r>
              <a:rPr lang="en-HK" dirty="0"/>
              <a:t>Opinion Mining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Classify generic, adverb and name related words to meaningless e.g. food, very, </a:t>
            </a:r>
            <a:r>
              <a:rPr lang="en-US" dirty="0" err="1"/>
              <a:t>gordon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E2B19-6102-AF4A-8831-8D12F60B4527}"/>
              </a:ext>
            </a:extLst>
          </p:cNvPr>
          <p:cNvSpPr/>
          <p:nvPr/>
        </p:nvSpPr>
        <p:spPr>
          <a:xfrm>
            <a:off x="507731" y="1474563"/>
            <a:ext cx="3217103" cy="128208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</a:rPr>
              <a:t>Find the most frequently mentioned words in different subset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2FA009-DB99-E245-A020-A2D22FD7B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70" y="1156996"/>
            <a:ext cx="4289655" cy="23765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1AF32C-5517-274A-8EAD-62DA3BD5E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962" y="3565967"/>
            <a:ext cx="4765609" cy="23899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4FACDC0-F695-784E-A05E-D3495902152C}"/>
              </a:ext>
            </a:extLst>
          </p:cNvPr>
          <p:cNvSpPr/>
          <p:nvPr/>
        </p:nvSpPr>
        <p:spPr>
          <a:xfrm>
            <a:off x="8441527" y="1857425"/>
            <a:ext cx="30610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latin typeface="ArialMT"/>
              </a:rPr>
              <a:t>Meaningful</a:t>
            </a:r>
            <a:r>
              <a:rPr lang="zh-CN" altLang="en-US" b="1" dirty="0">
                <a:latin typeface="ArialMT"/>
              </a:rPr>
              <a:t> </a:t>
            </a:r>
            <a:r>
              <a:rPr lang="en-US" altLang="zh-CN" b="1" dirty="0">
                <a:latin typeface="ArialMT"/>
              </a:rPr>
              <a:t>words:</a:t>
            </a:r>
            <a:endParaRPr lang="en-HK" dirty="0"/>
          </a:p>
          <a:p>
            <a:pPr algn="just"/>
            <a:r>
              <a:rPr lang="en-HK" dirty="0"/>
              <a:t>“</a:t>
            </a:r>
            <a:r>
              <a:rPr lang="en-HK" dirty="0" err="1"/>
              <a:t>servic</a:t>
            </a:r>
            <a:r>
              <a:rPr lang="en-HK" dirty="0"/>
              <a:t>” (service), “chip”, “fish”, “burger”, “time”, “</a:t>
            </a:r>
            <a:r>
              <a:rPr lang="en-HK" dirty="0" err="1"/>
              <a:t>tabl</a:t>
            </a:r>
            <a:r>
              <a:rPr lang="en-HK" dirty="0"/>
              <a:t>” (table), “drink”, “</a:t>
            </a:r>
            <a:r>
              <a:rPr lang="en-HK" dirty="0" err="1"/>
              <a:t>fri</a:t>
            </a:r>
            <a:r>
              <a:rPr lang="en-HK" dirty="0"/>
              <a:t>” (fries), “server” </a:t>
            </a:r>
            <a:endParaRPr lang="en-HK" dirty="0"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8AE4B9-8E97-4B4D-AEA4-553E010ECF2E}"/>
              </a:ext>
            </a:extLst>
          </p:cNvPr>
          <p:cNvSpPr/>
          <p:nvPr/>
        </p:nvSpPr>
        <p:spPr>
          <a:xfrm>
            <a:off x="4320505" y="4499348"/>
            <a:ext cx="24164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MT"/>
              </a:rPr>
              <a:t>Meaningful</a:t>
            </a:r>
            <a:r>
              <a:rPr lang="zh-CN" altLang="en-US" b="1" dirty="0">
                <a:latin typeface="ArialMT"/>
              </a:rPr>
              <a:t> </a:t>
            </a:r>
            <a:r>
              <a:rPr lang="en-US" altLang="zh-CN" b="1" dirty="0">
                <a:latin typeface="ArialMT"/>
              </a:rPr>
              <a:t>words:</a:t>
            </a:r>
            <a:endParaRPr lang="en-HK" b="1" dirty="0">
              <a:latin typeface="ArialMT"/>
            </a:endParaRPr>
          </a:p>
          <a:p>
            <a:r>
              <a:rPr lang="en-HK" dirty="0">
                <a:latin typeface="ArialMT"/>
              </a:rPr>
              <a:t>“crepe”, “line”, “time”, “wait”, “dessert”, “breakfast” </a:t>
            </a:r>
            <a:endParaRPr lang="en-HK" dirty="0">
              <a:effectLst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EEDC81-93B9-CD4B-B786-EB33AD7EF1FB}"/>
              </a:ext>
            </a:extLst>
          </p:cNvPr>
          <p:cNvCxnSpPr/>
          <p:nvPr/>
        </p:nvCxnSpPr>
        <p:spPr>
          <a:xfrm>
            <a:off x="4061012" y="1474563"/>
            <a:ext cx="0" cy="4481386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31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– </a:t>
            </a:r>
            <a:r>
              <a:rPr lang="en-HK" dirty="0"/>
              <a:t>Opinion Mining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Identify key sentimental words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E2B19-6102-AF4A-8831-8D12F60B4527}"/>
              </a:ext>
            </a:extLst>
          </p:cNvPr>
          <p:cNvSpPr/>
          <p:nvPr/>
        </p:nvSpPr>
        <p:spPr>
          <a:xfrm>
            <a:off x="507731" y="1474563"/>
            <a:ext cx="3217103" cy="128208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</a:rPr>
              <a:t>Find the most frequently mentioned words in different subset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F7A65-AC28-F544-B814-D9EEDC072664}"/>
              </a:ext>
            </a:extLst>
          </p:cNvPr>
          <p:cNvSpPr/>
          <p:nvPr/>
        </p:nvSpPr>
        <p:spPr>
          <a:xfrm>
            <a:off x="507731" y="3074214"/>
            <a:ext cx="3217103" cy="1282084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Summarize commonly used sentimental words that contribute to high and (or) negative reviews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8ABC0B-6638-E545-8F58-09B7468C32CB}"/>
              </a:ext>
            </a:extLst>
          </p:cNvPr>
          <p:cNvCxnSpPr/>
          <p:nvPr/>
        </p:nvCxnSpPr>
        <p:spPr>
          <a:xfrm>
            <a:off x="4061012" y="1474563"/>
            <a:ext cx="0" cy="4481386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39">
            <a:extLst>
              <a:ext uri="{FF2B5EF4-FFF2-40B4-BE49-F238E27FC236}">
                <a16:creationId xmlns:a16="http://schemas.microsoft.com/office/drawing/2014/main" id="{0749AAF6-3346-BF45-A62C-11CDDFDCAF04}"/>
              </a:ext>
            </a:extLst>
          </p:cNvPr>
          <p:cNvSpPr/>
          <p:nvPr/>
        </p:nvSpPr>
        <p:spPr>
          <a:xfrm flipV="1">
            <a:off x="1963306" y="2831308"/>
            <a:ext cx="305949" cy="170024"/>
          </a:xfrm>
          <a:prstGeom prst="triangle">
            <a:avLst>
              <a:gd name="adj" fmla="val 4965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92A297-086F-B140-A1AF-2C227935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190" y="3996783"/>
            <a:ext cx="4531842" cy="20336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E7C963-B56A-0247-A8FF-88D919D8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191" y="1093286"/>
            <a:ext cx="5604082" cy="28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E10E-D840-7B4D-9A15-5E52FC21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– </a:t>
            </a:r>
            <a:r>
              <a:rPr lang="en-HK" dirty="0"/>
              <a:t>Opinion Mining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50DE1-BE7D-5346-8FA2-944E9E1122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1C9C-B9A3-2D49-9F62-CD1830280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98F2-705B-5445-97D1-FA72C04E2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HK" dirty="0"/>
              <a:t>Bigram</a:t>
            </a:r>
            <a:r>
              <a:rPr lang="en-US" altLang="zh-CN" dirty="0"/>
              <a:t>s</a:t>
            </a:r>
            <a:r>
              <a:rPr lang="en-HK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GB" dirty="0" err="1"/>
              <a:t>dentify</a:t>
            </a:r>
            <a:r>
              <a:rPr lang="en-GB" dirty="0"/>
              <a:t> implications based on significant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E2B19-6102-AF4A-8831-8D12F60B4527}"/>
              </a:ext>
            </a:extLst>
          </p:cNvPr>
          <p:cNvSpPr/>
          <p:nvPr/>
        </p:nvSpPr>
        <p:spPr>
          <a:xfrm>
            <a:off x="507731" y="1474563"/>
            <a:ext cx="3217103" cy="1282084"/>
          </a:xfrm>
          <a:prstGeom prst="rect">
            <a:avLst/>
          </a:prstGeom>
          <a:solidFill>
            <a:schemeClr val="tx2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</a:rPr>
              <a:t>Find the most frequently mentioned words in different subset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1F7A65-AC28-F544-B814-D9EEDC072664}"/>
              </a:ext>
            </a:extLst>
          </p:cNvPr>
          <p:cNvSpPr/>
          <p:nvPr/>
        </p:nvSpPr>
        <p:spPr>
          <a:xfrm>
            <a:off x="507731" y="3074214"/>
            <a:ext cx="3217103" cy="1282084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Summarize commonly used sentimental words that contribute to high and (or) negative reviews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A8387C-B6B5-DF49-9A55-E15033E055E8}"/>
              </a:ext>
            </a:extLst>
          </p:cNvPr>
          <p:cNvSpPr/>
          <p:nvPr/>
        </p:nvSpPr>
        <p:spPr>
          <a:xfrm>
            <a:off x="507730" y="4673865"/>
            <a:ext cx="3217103" cy="1282084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1"/>
                </a:solidFill>
              </a:rPr>
              <a:t>Extract bigrams from the reviews and filter based on the objects or the sentimental words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8ABC0B-6638-E545-8F58-09B7468C32CB}"/>
              </a:ext>
            </a:extLst>
          </p:cNvPr>
          <p:cNvCxnSpPr/>
          <p:nvPr/>
        </p:nvCxnSpPr>
        <p:spPr>
          <a:xfrm>
            <a:off x="4061012" y="1474563"/>
            <a:ext cx="0" cy="4481386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39">
            <a:extLst>
              <a:ext uri="{FF2B5EF4-FFF2-40B4-BE49-F238E27FC236}">
                <a16:creationId xmlns:a16="http://schemas.microsoft.com/office/drawing/2014/main" id="{0749AAF6-3346-BF45-A62C-11CDDFDCAF04}"/>
              </a:ext>
            </a:extLst>
          </p:cNvPr>
          <p:cNvSpPr/>
          <p:nvPr/>
        </p:nvSpPr>
        <p:spPr>
          <a:xfrm flipV="1">
            <a:off x="1963306" y="2831308"/>
            <a:ext cx="305949" cy="170024"/>
          </a:xfrm>
          <a:prstGeom prst="triangle">
            <a:avLst>
              <a:gd name="adj" fmla="val 4965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39">
            <a:extLst>
              <a:ext uri="{FF2B5EF4-FFF2-40B4-BE49-F238E27FC236}">
                <a16:creationId xmlns:a16="http://schemas.microsoft.com/office/drawing/2014/main" id="{31795473-76CE-6245-B784-5B65DF53E503}"/>
              </a:ext>
            </a:extLst>
          </p:cNvPr>
          <p:cNvSpPr/>
          <p:nvPr/>
        </p:nvSpPr>
        <p:spPr>
          <a:xfrm flipV="1">
            <a:off x="1963305" y="4429180"/>
            <a:ext cx="305949" cy="170024"/>
          </a:xfrm>
          <a:prstGeom prst="triangle">
            <a:avLst>
              <a:gd name="adj" fmla="val 4965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FD2901-6001-D048-932E-1450CFE67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1" y="1474563"/>
            <a:ext cx="2737090" cy="212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ECA230-A17F-6A46-9A2B-51C3DCA4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149" y="1472104"/>
            <a:ext cx="2721614" cy="2122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72039E-1259-0442-92C1-3532F3A2D7BB}"/>
              </a:ext>
            </a:extLst>
          </p:cNvPr>
          <p:cNvSpPr txBox="1"/>
          <p:nvPr/>
        </p:nvSpPr>
        <p:spPr>
          <a:xfrm>
            <a:off x="4210277" y="234364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GRPG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54C261-8FDF-C64B-A217-85F2258A2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356" y="3821979"/>
            <a:ext cx="2761200" cy="2124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B03201-CB4C-EF42-9F84-4D0CDE62C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956" y="3821979"/>
            <a:ext cx="2768939" cy="212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F5F6B4-1F93-5B45-9E93-0359AE43FD96}"/>
              </a:ext>
            </a:extLst>
          </p:cNvPr>
          <p:cNvSpPr txBox="1"/>
          <p:nvPr/>
        </p:nvSpPr>
        <p:spPr>
          <a:xfrm>
            <a:off x="4293424" y="451419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LVB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7F2213-69F3-C349-9F08-D05ACEA5CCB6}"/>
              </a:ext>
            </a:extLst>
          </p:cNvPr>
          <p:cNvSpPr/>
          <p:nvPr/>
        </p:nvSpPr>
        <p:spPr>
          <a:xfrm>
            <a:off x="7414054" y="3429000"/>
            <a:ext cx="546917" cy="1659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A4F3EA-F9F4-164A-93CD-1F63C5F1A3B0}"/>
              </a:ext>
            </a:extLst>
          </p:cNvPr>
          <p:cNvSpPr/>
          <p:nvPr/>
        </p:nvSpPr>
        <p:spPr>
          <a:xfrm>
            <a:off x="10466276" y="3429000"/>
            <a:ext cx="546917" cy="1659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EFD118-F92D-B647-89B2-8D4566CCF915}"/>
              </a:ext>
            </a:extLst>
          </p:cNvPr>
          <p:cNvSpPr/>
          <p:nvPr/>
        </p:nvSpPr>
        <p:spPr>
          <a:xfrm>
            <a:off x="6990186" y="5780016"/>
            <a:ext cx="970785" cy="1659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2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lide">
      <a:dk1>
        <a:srgbClr val="000000"/>
      </a:dk1>
      <a:lt1>
        <a:srgbClr val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7B426"/>
      </a:accent3>
      <a:accent4>
        <a:srgbClr val="EB6615"/>
      </a:accent4>
      <a:accent5>
        <a:srgbClr val="929391"/>
      </a:accent5>
      <a:accent6>
        <a:srgbClr val="2B393E"/>
      </a:accent6>
      <a:hlink>
        <a:srgbClr val="FFDE26"/>
      </a:hlink>
      <a:folHlink>
        <a:srgbClr val="DEB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1215</Words>
  <Application>Microsoft Macintosh PowerPoint</Application>
  <PresentationFormat>Widescreen</PresentationFormat>
  <Paragraphs>240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ArialMT</vt:lpstr>
      <vt:lpstr>KaiTi</vt:lpstr>
      <vt:lpstr>OTS-derived-font</vt:lpstr>
      <vt:lpstr>新細明體</vt:lpstr>
      <vt:lpstr>宋体</vt:lpstr>
      <vt:lpstr>Arial</vt:lpstr>
      <vt:lpstr>Calibri</vt:lpstr>
      <vt:lpstr>Chalkduster</vt:lpstr>
      <vt:lpstr>Gautami</vt:lpstr>
      <vt:lpstr>Office Theme</vt:lpstr>
      <vt:lpstr>PowerPoint Presentation</vt:lpstr>
      <vt:lpstr>Introduction</vt:lpstr>
      <vt:lpstr>Introduction</vt:lpstr>
      <vt:lpstr>Data Availability</vt:lpstr>
      <vt:lpstr>Hypotheses &amp; Implications </vt:lpstr>
      <vt:lpstr>Overview of Analysis</vt:lpstr>
      <vt:lpstr>1 – Opinion Mining</vt:lpstr>
      <vt:lpstr>1 – Opinion Mining</vt:lpstr>
      <vt:lpstr>1 – Opinion Mining</vt:lpstr>
      <vt:lpstr>2 – Time-period Analysis</vt:lpstr>
      <vt:lpstr>2 – Time-period Analysis</vt:lpstr>
      <vt:lpstr>3 – Classification </vt:lpstr>
      <vt:lpstr>3 – Classification </vt:lpstr>
      <vt:lpstr>3 – Classification </vt:lpstr>
      <vt:lpstr>3 – Classification </vt:lpstr>
      <vt:lpstr>Conclusion</vt:lpstr>
      <vt:lpstr>PowerPoint Presentation</vt:lpstr>
      <vt:lpstr>Appendix: Data collection and pre-processing manipulation </vt:lpstr>
      <vt:lpstr>Appendix: 2 – Time-period Analysis: Limitation</vt:lpstr>
      <vt:lpstr>Appendix: 2 – Time-period Analysis: Limitation</vt:lpstr>
      <vt:lpstr>Appendix: Data collection and pre-processing manipulation </vt:lpstr>
      <vt:lpstr>Appendix: Data collection and pre-processing manipulation </vt:lpstr>
      <vt:lpstr>Appendix: Data collection and pre-processing manipulation </vt:lpstr>
      <vt:lpstr>Appendix: Data collection and pre-processing manipulation </vt:lpstr>
      <vt:lpstr>Appendix: Data collection and pre-processing manipulation </vt:lpstr>
      <vt:lpstr>Appendix: Hypotheses checklist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Hang Yung HUI</cp:lastModifiedBy>
  <cp:revision>106</cp:revision>
  <dcterms:modified xsi:type="dcterms:W3CDTF">2018-12-12T22:57:04Z</dcterms:modified>
</cp:coreProperties>
</file>